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95" r:id="rId4"/>
    <p:sldId id="290" r:id="rId5"/>
    <p:sldId id="291" r:id="rId6"/>
    <p:sldId id="292" r:id="rId7"/>
    <p:sldId id="293" r:id="rId8"/>
    <p:sldId id="296" r:id="rId9"/>
    <p:sldId id="294" r:id="rId10"/>
    <p:sldId id="30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7" r:id="rId20"/>
    <p:sldId id="308" r:id="rId21"/>
    <p:sldId id="309" r:id="rId22"/>
    <p:sldId id="310" r:id="rId23"/>
    <p:sldId id="312" r:id="rId24"/>
    <p:sldId id="313" r:id="rId25"/>
    <p:sldId id="314" r:id="rId26"/>
    <p:sldId id="315" r:id="rId27"/>
    <p:sldId id="311" r:id="rId28"/>
    <p:sldId id="305" r:id="rId29"/>
    <p:sldId id="316" r:id="rId30"/>
    <p:sldId id="317" r:id="rId31"/>
    <p:sldId id="318" r:id="rId32"/>
    <p:sldId id="288" r:id="rId33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/>
    <p:restoredTop sz="82135"/>
  </p:normalViewPr>
  <p:slideViewPr>
    <p:cSldViewPr snapToGrid="0">
      <p:cViewPr varScale="1">
        <p:scale>
          <a:sx n="127" d="100"/>
          <a:sy n="127" d="100"/>
        </p:scale>
        <p:origin x="2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6D4AA-DDE1-6F43-A339-B8D22973A282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21BB-225C-1049-8DBA-B71566A1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539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900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964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935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5EE3-F8E5-4034-A593-0AE3DBD0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374F7-99B5-FD41-ED27-ABE5B8F2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1CBE-76EB-19A9-C2E1-F8985E5B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F2F2-A649-6556-304E-93BE6702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446-7B29-8050-0737-E8660D1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80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D10-8C9B-D565-7A30-A9DC70F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5FF3-8051-C8EC-5E42-6CCEF27F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393A6-2524-B8BE-46DB-E8190BC6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5A4-481C-6E66-931D-836A5054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FA84-5425-388E-D416-9FD563C5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CEA5-1D43-4E4E-DA04-5C833503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2266-6FA0-8838-C647-93FA01CD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6CCF-2412-312F-0245-8FFF31D0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D4C9-AB7F-F763-7132-E8D64104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72D9-8037-A19A-9572-C39142F3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F9F7-CC8A-4906-944A-CEA6FC8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1EB-A135-3A05-9EBE-7C85A1F2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6A28-8823-ED26-E9A2-CEA92DB4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D40-E691-458E-D749-51F9F467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F31C-04FE-7E16-8489-32E01DF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64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534-67A3-A534-1F98-CF569BC0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48EA-BCB6-2DAE-21B5-9CD6924E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E72E-1EDF-BBCB-8B82-40312368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16B6-BC3D-9CA5-E288-59D45DB8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70D-1EBE-0691-4CAA-7B498E28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97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0F08-29D2-0BE8-A532-97314826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BCD-B635-A75F-F801-DED5411B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015-606C-04B4-AE8E-9136B2C52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8CAA-D42E-9E21-DDE0-18E0D3C1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F51E-7880-4DC8-0C5C-162FC160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71F24-6DDF-5570-318E-AEFFDDDE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6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D22-7F47-099B-4A26-8AE10E69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9A05-5FCD-9357-2CF4-A74EC74C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F4BD-002A-D970-B2E7-8713EA36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AF229-30BC-EEA9-287F-9391C4C0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15C6-2E62-D46B-74E4-9151C3CA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BEEDB-EFBE-1AE3-D818-E3FFC96F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AAC7-98CD-C608-D568-D1400D99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3254C-3568-F5AE-8998-A35B9F0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5A9D-D221-6A35-79B9-E682E3A5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A2EC6-F8F1-4A65-2407-2C518254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18E5-DD28-9025-6D89-D477C0F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794D-056A-DB69-2E84-3AA89FBE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1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529E-14ED-A18C-EF39-BD4019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61F4-0176-7B54-D1DC-4DC45C3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F6DC-0688-EA49-32AE-8958B25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E723-93F5-EF46-18B6-2D10CE8A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2666-EC7C-E948-9C6B-928154F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384D-31A5-2240-53DC-F5B635C44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A205-D127-7AF8-F59C-15B011D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DDE3-5BD2-2FFA-E45B-57C4FC4B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BF6C-42CA-CA05-F339-08720995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11A1-855C-3F53-1F11-EA488E95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0F4BDB-465D-5ADF-3860-C027C5BF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1219-17A5-7BAD-924E-A1B56127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21F7C-2441-D48B-EB95-BB569782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F7BC-2EC1-F353-FC8A-89FC067F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160A-96FB-E1D1-5BF2-1842FC68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4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C8361-7A29-A34F-6F08-5E8F8A5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E4B5-91EB-A461-4B1C-BFDE8439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4FA9-30AC-F330-426A-82D1E01EA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BD2FC-95BA-D742-B45D-ACE12235D090}" type="datetimeFigureOut">
              <a:rPr lang="pl-PL" smtClean="0"/>
              <a:t>19.12.2024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1D01-3FA1-822E-C776-B5F590BA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0705-B6FA-FB8F-9F7E-EAA773896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14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3346-7544-EA75-CCAE-E7A864AFE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Neural</a:t>
            </a:r>
            <a:r>
              <a:rPr lang="pl-PL" dirty="0"/>
              <a:t>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97B1-2D91-CB5B-50D8-57C014CCE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- </a:t>
            </a:r>
            <a:r>
              <a:rPr lang="en-GB" dirty="0" err="1"/>
              <a:t>wprowadzenie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037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CFD8-BE10-0B58-39AA-0D9CB4D3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59AC-51A2-E593-3D0D-8AC784DF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Głębokie</a:t>
            </a:r>
            <a:r>
              <a:rPr lang="en-GB" dirty="0"/>
              <a:t> </a:t>
            </a:r>
            <a:r>
              <a:rPr lang="en-GB" dirty="0" err="1"/>
              <a:t>uczenie</a:t>
            </a:r>
            <a:r>
              <a:rPr lang="en-GB" dirty="0"/>
              <a:t> – </a:t>
            </a:r>
            <a:r>
              <a:rPr lang="en-GB" dirty="0" err="1"/>
              <a:t>klucz</a:t>
            </a:r>
            <a:r>
              <a:rPr lang="en-GB" dirty="0"/>
              <a:t> do </a:t>
            </a:r>
            <a:r>
              <a:rPr lang="en-GB" dirty="0" err="1"/>
              <a:t>sukcesu</a:t>
            </a:r>
            <a:r>
              <a:rPr lang="en-GB" dirty="0"/>
              <a:t> AI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BDDB7-98D8-D04F-4B9B-A02FE9D8C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212" cy="140492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Definicja</a:t>
            </a:r>
            <a:r>
              <a:rPr lang="en-GB" dirty="0"/>
              <a:t>: </a:t>
            </a:r>
            <a:r>
              <a:rPr lang="en-GB" dirty="0" err="1"/>
              <a:t>Głębokie</a:t>
            </a:r>
            <a:r>
              <a:rPr lang="en-GB" dirty="0"/>
              <a:t> </a:t>
            </a:r>
            <a:r>
              <a:rPr lang="en-GB" dirty="0" err="1"/>
              <a:t>uczenie</a:t>
            </a:r>
            <a:r>
              <a:rPr lang="en-GB" dirty="0"/>
              <a:t> to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z </a:t>
            </a:r>
            <a:r>
              <a:rPr lang="en-GB" dirty="0" err="1"/>
              <a:t>wieloma</a:t>
            </a:r>
            <a:r>
              <a:rPr lang="en-GB" dirty="0"/>
              <a:t> </a:t>
            </a:r>
            <a:r>
              <a:rPr lang="en-GB" dirty="0" err="1"/>
              <a:t>warstwami</a:t>
            </a:r>
            <a:r>
              <a:rPr lang="en-GB" dirty="0"/>
              <a:t> </a:t>
            </a:r>
            <a:r>
              <a:rPr lang="en-GB" dirty="0" err="1"/>
              <a:t>ukrytymi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głębokość</a:t>
            </a:r>
            <a:r>
              <a:rPr lang="en-GB" dirty="0"/>
              <a:t> =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zdolność</a:t>
            </a:r>
            <a:r>
              <a:rPr lang="en-GB" dirty="0"/>
              <a:t> do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złożonych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Kluczowy</a:t>
            </a:r>
            <a:r>
              <a:rPr lang="en-GB" dirty="0"/>
              <a:t> element </a:t>
            </a:r>
            <a:r>
              <a:rPr lang="en-GB" dirty="0" err="1"/>
              <a:t>nowoczesnej</a:t>
            </a:r>
            <a:r>
              <a:rPr lang="en-GB" dirty="0"/>
              <a:t> </a:t>
            </a:r>
            <a:r>
              <a:rPr lang="en-GB" dirty="0" err="1"/>
              <a:t>sztucznej</a:t>
            </a:r>
            <a:r>
              <a:rPr lang="en-GB" dirty="0"/>
              <a:t> </a:t>
            </a:r>
            <a:r>
              <a:rPr lang="en-GB" dirty="0" err="1"/>
              <a:t>inteligencji</a:t>
            </a:r>
            <a:r>
              <a:rPr lang="en-GB" dirty="0"/>
              <a:t> (AI).</a:t>
            </a:r>
          </a:p>
        </p:txBody>
      </p:sp>
      <p:pic>
        <p:nvPicPr>
          <p:cNvPr id="9218" name="Picture 2" descr="Shallow learning hotsell for deep networks">
            <a:extLst>
              <a:ext uri="{FF2B5EF4-FFF2-40B4-BE49-F238E27FC236}">
                <a16:creationId xmlns:a16="http://schemas.microsoft.com/office/drawing/2014/main" id="{4E043AD0-8D8D-7E3E-57C5-20D90B4FD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84" y="3429000"/>
            <a:ext cx="7946431" cy="301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00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1E150-EFA7-9376-1D80-B088F1AF0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9E8A-C30D-1561-9E56-F13E1517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głębokość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AB34-5770-A60B-BD2C-C6634C0F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 err="1"/>
              <a:t>Każda</a:t>
            </a:r>
            <a:r>
              <a:rPr lang="en-GB" dirty="0"/>
              <a:t> </a:t>
            </a:r>
            <a:r>
              <a:rPr lang="en-GB" dirty="0" err="1"/>
              <a:t>warstwa</a:t>
            </a:r>
            <a:r>
              <a:rPr lang="en-GB" dirty="0"/>
              <a:t> </a:t>
            </a:r>
            <a:r>
              <a:rPr lang="en-GB" dirty="0" err="1"/>
              <a:t>uczy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innego</a:t>
            </a:r>
            <a:r>
              <a:rPr lang="en-GB" dirty="0"/>
              <a:t> </a:t>
            </a:r>
            <a:r>
              <a:rPr lang="en-GB" dirty="0" err="1"/>
              <a:t>poziomu</a:t>
            </a:r>
            <a:r>
              <a:rPr lang="en-GB" dirty="0"/>
              <a:t> </a:t>
            </a:r>
            <a:r>
              <a:rPr lang="en-GB" dirty="0" err="1"/>
              <a:t>szczegółowości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Warstwy</a:t>
            </a:r>
            <a:r>
              <a:rPr lang="en-GB" dirty="0"/>
              <a:t> </a:t>
            </a:r>
            <a:r>
              <a:rPr lang="en-GB" dirty="0" err="1"/>
              <a:t>początkowe</a:t>
            </a:r>
            <a:r>
              <a:rPr lang="en-GB" dirty="0"/>
              <a:t>: </a:t>
            </a:r>
            <a:r>
              <a:rPr lang="en-GB" dirty="0" err="1"/>
              <a:t>proste</a:t>
            </a:r>
            <a:r>
              <a:rPr lang="en-GB" dirty="0"/>
              <a:t> </a:t>
            </a:r>
            <a:r>
              <a:rPr lang="en-GB" dirty="0" err="1"/>
              <a:t>cechy</a:t>
            </a:r>
            <a:r>
              <a:rPr lang="en-GB" dirty="0"/>
              <a:t> (np. </a:t>
            </a:r>
            <a:r>
              <a:rPr lang="en-GB" dirty="0" err="1"/>
              <a:t>krawędzie</a:t>
            </a:r>
            <a:r>
              <a:rPr lang="en-GB" dirty="0"/>
              <a:t> w </a:t>
            </a:r>
            <a:r>
              <a:rPr lang="en-GB" dirty="0" err="1"/>
              <a:t>obrazie</a:t>
            </a:r>
            <a:r>
              <a:rPr lang="en-GB" dirty="0"/>
              <a:t>).</a:t>
            </a:r>
          </a:p>
          <a:p>
            <a:pPr lvl="1"/>
            <a:r>
              <a:rPr lang="en-GB" dirty="0" err="1"/>
              <a:t>Warstwy</a:t>
            </a:r>
            <a:r>
              <a:rPr lang="en-GB" dirty="0"/>
              <a:t> </a:t>
            </a:r>
            <a:r>
              <a:rPr lang="en-GB" dirty="0" err="1"/>
              <a:t>głębsze</a:t>
            </a:r>
            <a:r>
              <a:rPr lang="en-GB" dirty="0"/>
              <a:t>: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abstrakcyjne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 (np. </a:t>
            </a:r>
            <a:r>
              <a:rPr lang="en-GB" dirty="0" err="1"/>
              <a:t>kształty</a:t>
            </a:r>
            <a:r>
              <a:rPr lang="en-GB" dirty="0"/>
              <a:t>, </a:t>
            </a:r>
            <a:r>
              <a:rPr lang="en-GB" dirty="0" err="1"/>
              <a:t>obiekty</a:t>
            </a:r>
            <a:r>
              <a:rPr lang="en-GB" dirty="0"/>
              <a:t>).</a:t>
            </a:r>
          </a:p>
          <a:p>
            <a:pPr marL="285750" indent="-285750"/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wielowarstwowości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głębokie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modelować</a:t>
            </a:r>
            <a:r>
              <a:rPr lang="en-GB" dirty="0"/>
              <a:t> </a:t>
            </a:r>
            <a:r>
              <a:rPr lang="en-GB" dirty="0" err="1"/>
              <a:t>bardzo</a:t>
            </a:r>
            <a:r>
              <a:rPr lang="en-GB" dirty="0"/>
              <a:t> </a:t>
            </a:r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np. </a:t>
            </a:r>
            <a:r>
              <a:rPr lang="en-GB" dirty="0" err="1"/>
              <a:t>obrazy</a:t>
            </a:r>
            <a:r>
              <a:rPr lang="en-GB" dirty="0"/>
              <a:t>, </a:t>
            </a:r>
            <a:r>
              <a:rPr lang="en-GB" dirty="0" err="1"/>
              <a:t>dźwięki</a:t>
            </a:r>
            <a:r>
              <a:rPr lang="en-GB" dirty="0"/>
              <a:t>, </a:t>
            </a:r>
            <a:r>
              <a:rPr lang="en-GB" dirty="0" err="1"/>
              <a:t>język</a:t>
            </a:r>
            <a:r>
              <a:rPr lang="en-GB" dirty="0"/>
              <a:t>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7F86F9D-3059-2DA6-0853-FF88C7A4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76" y="1690688"/>
            <a:ext cx="4972338" cy="383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87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3EEB1-4907-08D3-95B3-DD48E66B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0A7-95F0-7756-A74A-DE8F0AE5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pozwala na głębokie uczenie?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2BED-CD85-C87A-2AE7-7A38CA53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9119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Algorytmy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Propagacja</a:t>
            </a:r>
            <a:r>
              <a:rPr lang="en-GB" dirty="0"/>
              <a:t> </a:t>
            </a:r>
            <a:r>
              <a:rPr lang="en-GB" dirty="0" err="1"/>
              <a:t>wsteczna</a:t>
            </a:r>
            <a:r>
              <a:rPr lang="en-GB" dirty="0"/>
              <a:t> (backpropagation) – </a:t>
            </a:r>
            <a:r>
              <a:rPr lang="en-GB" dirty="0" err="1"/>
              <a:t>klucz</a:t>
            </a:r>
            <a:r>
              <a:rPr lang="en-GB" dirty="0"/>
              <a:t> do </a:t>
            </a:r>
            <a:r>
              <a:rPr lang="en-GB" dirty="0" err="1"/>
              <a:t>dostosowywania</a:t>
            </a:r>
            <a:r>
              <a:rPr lang="en-GB" dirty="0"/>
              <a:t> wag.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Technologie:</a:t>
            </a:r>
            <a:r>
              <a:rPr lang="en-GB" dirty="0"/>
              <a:t> </a:t>
            </a:r>
            <a:r>
              <a:rPr lang="en-GB" dirty="0" err="1"/>
              <a:t>Rozwój</a:t>
            </a:r>
            <a:r>
              <a:rPr lang="en-GB" dirty="0"/>
              <a:t> GPU/TPU </a:t>
            </a:r>
            <a:r>
              <a:rPr lang="en-GB" dirty="0" err="1"/>
              <a:t>przyspieszył</a:t>
            </a:r>
            <a:r>
              <a:rPr lang="en-GB" dirty="0"/>
              <a:t> </a:t>
            </a:r>
            <a:r>
              <a:rPr lang="en-GB" dirty="0" err="1"/>
              <a:t>trenowanie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Dane:</a:t>
            </a:r>
            <a:r>
              <a:rPr lang="en-GB" dirty="0"/>
              <a:t> </a:t>
            </a:r>
            <a:r>
              <a:rPr lang="en-GB" dirty="0" err="1"/>
              <a:t>Ogromne</a:t>
            </a:r>
            <a:r>
              <a:rPr lang="en-GB" dirty="0"/>
              <a:t> </a:t>
            </a:r>
            <a:r>
              <a:rPr lang="en-GB" dirty="0" err="1"/>
              <a:t>zbiory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(Big Data) </a:t>
            </a:r>
            <a:r>
              <a:rPr lang="en-GB" dirty="0" err="1"/>
              <a:t>umożliwiają</a:t>
            </a:r>
            <a:r>
              <a:rPr lang="en-GB" dirty="0"/>
              <a:t> </a:t>
            </a:r>
            <a:r>
              <a:rPr lang="en-GB" dirty="0" err="1"/>
              <a:t>skuteczne</a:t>
            </a:r>
            <a:r>
              <a:rPr lang="en-GB" dirty="0"/>
              <a:t> </a:t>
            </a:r>
            <a:r>
              <a:rPr lang="en-GB" dirty="0" err="1"/>
              <a:t>uczenie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Innowacje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Funkcje</a:t>
            </a:r>
            <a:r>
              <a:rPr lang="en-GB" dirty="0"/>
              <a:t> </a:t>
            </a:r>
            <a:r>
              <a:rPr lang="en-GB" dirty="0" err="1"/>
              <a:t>aktywacji</a:t>
            </a:r>
            <a:r>
              <a:rPr lang="en-GB" dirty="0"/>
              <a:t>, np. </a:t>
            </a:r>
            <a:r>
              <a:rPr lang="en-GB" dirty="0" err="1"/>
              <a:t>ReLU</a:t>
            </a:r>
            <a:r>
              <a:rPr lang="en-GB" dirty="0"/>
              <a:t>, </a:t>
            </a:r>
            <a:r>
              <a:rPr lang="en-GB" dirty="0" err="1"/>
              <a:t>poprawiły</a:t>
            </a:r>
            <a:r>
              <a:rPr lang="en-GB" dirty="0"/>
              <a:t> </a:t>
            </a:r>
            <a:r>
              <a:rPr lang="en-GB" dirty="0" err="1"/>
              <a:t>efektywność</a:t>
            </a:r>
            <a:r>
              <a:rPr lang="en-GB" dirty="0"/>
              <a:t>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C4AFA09-5DFA-6472-AFCF-47CC9B188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06" y="2039815"/>
            <a:ext cx="6483894" cy="338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16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7EA6-E293-D246-2F39-16589B25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304C-F423-CE94-55CE-CAE98E9D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Przełomy</a:t>
            </a:r>
            <a:r>
              <a:rPr lang="en-GB" dirty="0"/>
              <a:t> w AI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głębokiemu</a:t>
            </a:r>
            <a:r>
              <a:rPr lang="en-GB" dirty="0"/>
              <a:t> </a:t>
            </a:r>
            <a:r>
              <a:rPr lang="en-GB" dirty="0" err="1"/>
              <a:t>uczeniu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9843-12ED-D737-3E26-A7C691D9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9070" cy="4351338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GB" b="1" dirty="0" err="1"/>
              <a:t>Obrazy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twarzy</a:t>
            </a:r>
            <a:r>
              <a:rPr lang="en-GB" dirty="0"/>
              <a:t>, </a:t>
            </a:r>
            <a:r>
              <a:rPr lang="en-GB" dirty="0" err="1"/>
              <a:t>autonomiczne</a:t>
            </a:r>
            <a:r>
              <a:rPr lang="en-GB" dirty="0"/>
              <a:t> </a:t>
            </a:r>
            <a:r>
              <a:rPr lang="en-GB" dirty="0" err="1"/>
              <a:t>pojazdy</a:t>
            </a:r>
            <a:r>
              <a:rPr lang="en-GB" dirty="0"/>
              <a:t> (np. Tesla).</a:t>
            </a:r>
          </a:p>
          <a:p>
            <a:pPr marL="285750" indent="-285750"/>
            <a:r>
              <a:rPr lang="en-GB" b="1" dirty="0" err="1"/>
              <a:t>Dźwięk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Transkrypcja</a:t>
            </a:r>
            <a:r>
              <a:rPr lang="en-GB" dirty="0"/>
              <a:t> </a:t>
            </a:r>
            <a:r>
              <a:rPr lang="en-GB" dirty="0" err="1"/>
              <a:t>mowy</a:t>
            </a:r>
            <a:r>
              <a:rPr lang="en-GB" dirty="0"/>
              <a:t>,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muzyki</a:t>
            </a:r>
            <a:r>
              <a:rPr lang="en-GB" dirty="0"/>
              <a:t>.</a:t>
            </a:r>
          </a:p>
          <a:p>
            <a:pPr marL="285750" indent="-285750"/>
            <a:r>
              <a:rPr lang="en-GB" b="1" dirty="0" err="1"/>
              <a:t>Język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Tłumaczenie</a:t>
            </a:r>
            <a:r>
              <a:rPr lang="en-GB" dirty="0"/>
              <a:t> </a:t>
            </a:r>
            <a:r>
              <a:rPr lang="en-GB" dirty="0" err="1"/>
              <a:t>maszynowe</a:t>
            </a:r>
            <a:r>
              <a:rPr lang="en-GB" dirty="0"/>
              <a:t>, </a:t>
            </a:r>
            <a:r>
              <a:rPr lang="en-GB" dirty="0" err="1"/>
              <a:t>chatboti</a:t>
            </a:r>
            <a:r>
              <a:rPr lang="en-GB" dirty="0"/>
              <a:t> jak ChatGPT.</a:t>
            </a:r>
          </a:p>
          <a:p>
            <a:pPr marL="285750" indent="-285750"/>
            <a:r>
              <a:rPr lang="en-GB" b="1" dirty="0" err="1"/>
              <a:t>Sztuka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Generowanie</a:t>
            </a:r>
            <a:r>
              <a:rPr lang="en-GB" dirty="0"/>
              <a:t> </a:t>
            </a:r>
            <a:r>
              <a:rPr lang="en-GB" dirty="0" err="1"/>
              <a:t>obrazów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tekstów</a:t>
            </a:r>
            <a:r>
              <a:rPr lang="en-GB" dirty="0"/>
              <a:t> w </a:t>
            </a:r>
            <a:r>
              <a:rPr lang="en-GB" dirty="0" err="1"/>
              <a:t>stylu</a:t>
            </a:r>
            <a:r>
              <a:rPr lang="en-GB" dirty="0"/>
              <a:t> </a:t>
            </a:r>
            <a:r>
              <a:rPr lang="en-GB" dirty="0" err="1"/>
              <a:t>znanych</a:t>
            </a:r>
            <a:r>
              <a:rPr lang="en-GB" dirty="0"/>
              <a:t> </a:t>
            </a:r>
            <a:r>
              <a:rPr lang="en-GB" dirty="0" err="1"/>
              <a:t>twórców</a:t>
            </a:r>
            <a:endParaRPr lang="en-GB" dirty="0"/>
          </a:p>
        </p:txBody>
      </p:sp>
      <p:pic>
        <p:nvPicPr>
          <p:cNvPr id="12290" name="Picture 2" descr="Autonomiczne samochody w Polsce. Sprawdzamy, jak nasze państwo przygotowuje  się na drogową rewolucję">
            <a:extLst>
              <a:ext uri="{FF2B5EF4-FFF2-40B4-BE49-F238E27FC236}">
                <a16:creationId xmlns:a16="http://schemas.microsoft.com/office/drawing/2014/main" id="{C03F3679-B649-51CC-5DCA-EA119B47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42" y="1719762"/>
            <a:ext cx="3313166" cy="19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AlphaFold Protein Structure Database">
            <a:extLst>
              <a:ext uri="{FF2B5EF4-FFF2-40B4-BE49-F238E27FC236}">
                <a16:creationId xmlns:a16="http://schemas.microsoft.com/office/drawing/2014/main" id="{DE529389-F289-823C-3D56-7CE32B99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445" y="3791236"/>
            <a:ext cx="3049395" cy="28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2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660E3-A66C-F2D3-697B-6BB7AC979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E289-AC87-E224-4183-D8CCA080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Konwolucyjne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(CNN)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43C3-A1C8-435B-C182-E87AFE07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9993"/>
          </a:xfrm>
        </p:spPr>
        <p:txBody>
          <a:bodyPr>
            <a:normAutofit fontScale="70000" lnSpcReduction="20000"/>
          </a:bodyPr>
          <a:lstStyle/>
          <a:p>
            <a:pPr marL="285750" indent="-285750"/>
            <a:r>
              <a:rPr lang="en-GB" dirty="0"/>
              <a:t>CNN to </a:t>
            </a:r>
            <a:r>
              <a:rPr lang="en-GB" dirty="0" err="1"/>
              <a:t>rodzaj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 </a:t>
            </a:r>
            <a:r>
              <a:rPr lang="en-GB" dirty="0" err="1"/>
              <a:t>zaprojektowany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przestrzennych</a:t>
            </a:r>
            <a:r>
              <a:rPr lang="en-GB" dirty="0"/>
              <a:t>, </a:t>
            </a:r>
            <a:r>
              <a:rPr lang="en-GB" dirty="0" err="1"/>
              <a:t>takich</a:t>
            </a:r>
            <a:r>
              <a:rPr lang="en-GB" dirty="0"/>
              <a:t> jak </a:t>
            </a:r>
            <a:r>
              <a:rPr lang="en-GB" dirty="0" err="1"/>
              <a:t>obrazy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Kluczowa</a:t>
            </a:r>
            <a:r>
              <a:rPr lang="en-GB" dirty="0"/>
              <a:t> idea: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lokalnych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 (np. </a:t>
            </a:r>
            <a:r>
              <a:rPr lang="en-GB" dirty="0" err="1"/>
              <a:t>pikseli</a:t>
            </a:r>
            <a:r>
              <a:rPr lang="en-GB" dirty="0"/>
              <a:t> w </a:t>
            </a:r>
            <a:r>
              <a:rPr lang="en-GB" dirty="0" err="1"/>
              <a:t>obrazie</a:t>
            </a:r>
            <a:r>
              <a:rPr lang="en-GB" dirty="0"/>
              <a:t>).</a:t>
            </a:r>
          </a:p>
          <a:p>
            <a:pPr marL="285750" indent="-285750"/>
            <a:r>
              <a:rPr lang="en-GB" dirty="0" err="1"/>
              <a:t>Warstwy</a:t>
            </a:r>
            <a:r>
              <a:rPr lang="en-GB" dirty="0"/>
              <a:t> </a:t>
            </a:r>
            <a:r>
              <a:rPr lang="en-GB" dirty="0" err="1"/>
              <a:t>konwolucyjne</a:t>
            </a:r>
            <a:r>
              <a:rPr lang="en-GB" dirty="0"/>
              <a:t> </a:t>
            </a:r>
            <a:r>
              <a:rPr lang="en-GB" dirty="0" err="1"/>
              <a:t>wyszukują</a:t>
            </a:r>
            <a:r>
              <a:rPr lang="en-GB" dirty="0"/>
              <a:t> </a:t>
            </a:r>
            <a:r>
              <a:rPr lang="en-GB" dirty="0" err="1"/>
              <a:t>specyficzne</a:t>
            </a:r>
            <a:r>
              <a:rPr lang="en-GB" dirty="0"/>
              <a:t> </a:t>
            </a:r>
            <a:r>
              <a:rPr lang="en-GB" dirty="0" err="1"/>
              <a:t>cechy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, np. </a:t>
            </a:r>
            <a:r>
              <a:rPr lang="en-GB" dirty="0" err="1"/>
              <a:t>krawędzie</a:t>
            </a:r>
            <a:r>
              <a:rPr lang="en-GB" dirty="0"/>
              <a:t>, </a:t>
            </a:r>
            <a:r>
              <a:rPr lang="en-GB" dirty="0" err="1"/>
              <a:t>kształty</a:t>
            </a:r>
            <a:r>
              <a:rPr lang="en-GB" dirty="0"/>
              <a:t>.</a:t>
            </a:r>
          </a:p>
        </p:txBody>
      </p:sp>
      <p:pic>
        <p:nvPicPr>
          <p:cNvPr id="13314" name="Picture 2" descr="Convolutional Neural Network (CNN) | NVIDIA Developer">
            <a:extLst>
              <a:ext uri="{FF2B5EF4-FFF2-40B4-BE49-F238E27FC236}">
                <a16:creationId xmlns:a16="http://schemas.microsoft.com/office/drawing/2014/main" id="{616EB967-A89D-91AB-584B-FF269CFC2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177" y="3279775"/>
            <a:ext cx="71120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97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DEAB-26A6-B99C-CAC6-06050A53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2002-3E97-7A24-F7AA-1C1CC377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Mechanizm działania warstw </a:t>
            </a:r>
            <a:r>
              <a:rPr lang="pl-PL" dirty="0" err="1"/>
              <a:t>konwolucyjnych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F2BED-95BB-F758-70B1-8D0D3B7F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7330" cy="4351338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b="1" dirty="0" err="1"/>
              <a:t>Filtry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Małe</a:t>
            </a:r>
            <a:r>
              <a:rPr lang="en-GB" dirty="0"/>
              <a:t> </a:t>
            </a:r>
            <a:r>
              <a:rPr lang="en-GB" dirty="0" err="1"/>
              <a:t>macierze</a:t>
            </a:r>
            <a:r>
              <a:rPr lang="en-GB" dirty="0"/>
              <a:t> (np. 3x3) </a:t>
            </a:r>
            <a:r>
              <a:rPr lang="en-GB" dirty="0" err="1"/>
              <a:t>przesuwają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po </a:t>
            </a:r>
            <a:r>
              <a:rPr lang="en-GB" dirty="0" err="1"/>
              <a:t>obrazie</a:t>
            </a:r>
            <a:r>
              <a:rPr lang="en-GB" dirty="0"/>
              <a:t>, </a:t>
            </a:r>
            <a:r>
              <a:rPr lang="en-GB" dirty="0" err="1"/>
              <a:t>analizując</a:t>
            </a:r>
            <a:r>
              <a:rPr lang="en-GB" dirty="0"/>
              <a:t> </a:t>
            </a:r>
            <a:r>
              <a:rPr lang="en-GB" dirty="0" err="1"/>
              <a:t>fragmenty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Wynik</a:t>
            </a:r>
            <a:r>
              <a:rPr lang="en-GB" dirty="0"/>
              <a:t>: </a:t>
            </a:r>
            <a:r>
              <a:rPr lang="en-GB" dirty="0" err="1"/>
              <a:t>mapa</a:t>
            </a:r>
            <a:r>
              <a:rPr lang="en-GB" dirty="0"/>
              <a:t> </a:t>
            </a:r>
            <a:r>
              <a:rPr lang="en-GB" dirty="0" err="1"/>
              <a:t>cech</a:t>
            </a:r>
            <a:r>
              <a:rPr lang="en-GB" dirty="0"/>
              <a:t>, 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pokazuje</a:t>
            </a:r>
            <a:r>
              <a:rPr lang="en-GB" dirty="0"/>
              <a:t> </a:t>
            </a:r>
            <a:r>
              <a:rPr lang="en-GB" dirty="0" err="1"/>
              <a:t>wykryte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, np. </a:t>
            </a:r>
            <a:r>
              <a:rPr lang="en-GB" dirty="0" err="1"/>
              <a:t>krawędzie</a:t>
            </a:r>
            <a:r>
              <a:rPr lang="en-GB" dirty="0"/>
              <a:t>, </a:t>
            </a:r>
            <a:r>
              <a:rPr lang="en-GB" dirty="0" err="1"/>
              <a:t>tekstury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Proces</a:t>
            </a:r>
            <a:r>
              <a:rPr lang="en-GB" dirty="0"/>
              <a:t> ten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redukcję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wyodrębnienie</a:t>
            </a:r>
            <a:r>
              <a:rPr lang="en-GB" dirty="0"/>
              <a:t> </a:t>
            </a:r>
            <a:r>
              <a:rPr lang="en-GB" dirty="0" err="1"/>
              <a:t>istotnych</a:t>
            </a:r>
            <a:r>
              <a:rPr lang="en-GB" dirty="0"/>
              <a:t> </a:t>
            </a:r>
            <a:r>
              <a:rPr lang="en-GB" dirty="0" err="1"/>
              <a:t>informacji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338" name="Picture 2" descr="Sample generation of a 5 × 5 feature map as the result of the 2D... |  Download Scientific Diagram">
            <a:extLst>
              <a:ext uri="{FF2B5EF4-FFF2-40B4-BE49-F238E27FC236}">
                <a16:creationId xmlns:a16="http://schemas.microsoft.com/office/drawing/2014/main" id="{D4EF0213-61CC-98FE-2981-4A6189F0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51" y="2204244"/>
            <a:ext cx="59563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2D70-6FC4-20E2-24D5-504588D0B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0C78-E8AF-A5C9-CDB9-B5DD3FE9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Struktura</a:t>
            </a:r>
            <a:r>
              <a:rPr lang="en-GB" dirty="0"/>
              <a:t> </a:t>
            </a:r>
            <a:r>
              <a:rPr lang="en-GB" dirty="0" err="1"/>
              <a:t>konwolucyjnej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neuronowej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CC3BA-21B3-3DD8-81FE-06BBD358F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558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Warstwy</a:t>
            </a:r>
            <a:r>
              <a:rPr lang="en-GB" b="1" dirty="0"/>
              <a:t> w CNN: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Konwolucyjne</a:t>
            </a:r>
            <a:r>
              <a:rPr lang="en-GB" dirty="0"/>
              <a:t>: </a:t>
            </a: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cech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Pooling (subsampling): </a:t>
            </a:r>
            <a:r>
              <a:rPr lang="en-GB" dirty="0" err="1"/>
              <a:t>zmniejszanie</a:t>
            </a:r>
            <a:r>
              <a:rPr lang="en-GB" dirty="0"/>
              <a:t> </a:t>
            </a:r>
            <a:r>
              <a:rPr lang="en-GB" dirty="0" err="1"/>
              <a:t>rozmiaru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, </a:t>
            </a:r>
            <a:r>
              <a:rPr lang="en-GB" dirty="0" err="1"/>
              <a:t>zachowując</a:t>
            </a:r>
            <a:r>
              <a:rPr lang="en-GB" dirty="0"/>
              <a:t> </a:t>
            </a:r>
            <a:r>
              <a:rPr lang="en-GB" dirty="0" err="1"/>
              <a:t>istotne</a:t>
            </a:r>
            <a:r>
              <a:rPr lang="en-GB" dirty="0"/>
              <a:t> </a:t>
            </a:r>
            <a:r>
              <a:rPr lang="en-GB" dirty="0" err="1"/>
              <a:t>informacje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Warstwa</a:t>
            </a:r>
            <a:r>
              <a:rPr lang="en-GB" dirty="0"/>
              <a:t> w </a:t>
            </a:r>
            <a:r>
              <a:rPr lang="en-GB" dirty="0" err="1"/>
              <a:t>pełni</a:t>
            </a:r>
            <a:r>
              <a:rPr lang="en-GB" dirty="0"/>
              <a:t> </a:t>
            </a:r>
            <a:r>
              <a:rPr lang="en-GB" dirty="0" err="1"/>
              <a:t>połączona</a:t>
            </a:r>
            <a:r>
              <a:rPr lang="en-GB" dirty="0"/>
              <a:t> (fully connected): </a:t>
            </a:r>
            <a:r>
              <a:rPr lang="en-GB" dirty="0" err="1"/>
              <a:t>interpretacja</a:t>
            </a:r>
            <a:r>
              <a:rPr lang="en-GB" dirty="0"/>
              <a:t> </a:t>
            </a:r>
            <a:r>
              <a:rPr lang="en-GB" dirty="0" err="1"/>
              <a:t>wyników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klasyfikacja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połączeniu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warstw</a:t>
            </a:r>
            <a:r>
              <a:rPr lang="en-GB" dirty="0"/>
              <a:t> CNN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rozpoznawać</a:t>
            </a:r>
            <a:r>
              <a:rPr lang="en-GB" dirty="0"/>
              <a:t> </a:t>
            </a:r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 w </a:t>
            </a:r>
            <a:r>
              <a:rPr lang="en-GB" dirty="0" err="1"/>
              <a:t>obrazach</a:t>
            </a:r>
            <a:r>
              <a:rPr lang="en-GB" dirty="0"/>
              <a:t>.</a:t>
            </a:r>
          </a:p>
        </p:txBody>
      </p:sp>
      <p:pic>
        <p:nvPicPr>
          <p:cNvPr id="15362" name="Picture 2" descr="Introduction to Convolutional Neural Network - Analytics Vidhya">
            <a:extLst>
              <a:ext uri="{FF2B5EF4-FFF2-40B4-BE49-F238E27FC236}">
                <a16:creationId xmlns:a16="http://schemas.microsoft.com/office/drawing/2014/main" id="{6A2C7EC9-26E6-78F5-3423-311359EC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90" y="2160396"/>
            <a:ext cx="7187981" cy="38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9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E2713-BE0F-024B-1C6B-6C106C90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525F-A3C1-90D7-0405-C871360F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Praktyczne zastosowania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874A-7882-9E38-6CA9-9F4FE63C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6002" cy="1603375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Rozpoznawanie</a:t>
            </a:r>
            <a:r>
              <a:rPr lang="en-GB" b="1" dirty="0"/>
              <a:t> </a:t>
            </a:r>
            <a:r>
              <a:rPr lang="en-GB" b="1" dirty="0" err="1"/>
              <a:t>obrazów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Kategoryzacja</a:t>
            </a:r>
            <a:r>
              <a:rPr lang="en-GB" dirty="0"/>
              <a:t> </a:t>
            </a:r>
            <a:r>
              <a:rPr lang="en-GB" dirty="0" err="1"/>
              <a:t>zdjęć</a:t>
            </a:r>
            <a:r>
              <a:rPr lang="en-GB" dirty="0"/>
              <a:t>, np. </a:t>
            </a:r>
            <a:r>
              <a:rPr lang="en-GB" dirty="0" err="1"/>
              <a:t>klasyfikacja</a:t>
            </a:r>
            <a:r>
              <a:rPr lang="en-GB" dirty="0"/>
              <a:t> </a:t>
            </a:r>
            <a:r>
              <a:rPr lang="en-GB" dirty="0" err="1"/>
              <a:t>obiektów</a:t>
            </a:r>
            <a:r>
              <a:rPr lang="en-GB" dirty="0"/>
              <a:t> w </a:t>
            </a:r>
            <a:r>
              <a:rPr lang="en-GB" dirty="0" err="1"/>
              <a:t>fotografiach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Diagnostyka</a:t>
            </a:r>
            <a:r>
              <a:rPr lang="en-GB" b="1" dirty="0"/>
              <a:t> </a:t>
            </a:r>
            <a:r>
              <a:rPr lang="en-GB" b="1" dirty="0" err="1"/>
              <a:t>medyczna</a:t>
            </a:r>
            <a:r>
              <a:rPr lang="en-GB" b="1" dirty="0"/>
              <a:t>:</a:t>
            </a:r>
            <a:r>
              <a:rPr lang="en-GB" dirty="0"/>
              <a:t> Analiza </a:t>
            </a:r>
            <a:r>
              <a:rPr lang="en-GB" dirty="0" err="1"/>
              <a:t>zdjęć</a:t>
            </a:r>
            <a:r>
              <a:rPr lang="en-GB" dirty="0"/>
              <a:t> </a:t>
            </a:r>
            <a:r>
              <a:rPr lang="en-GB" dirty="0" err="1"/>
              <a:t>rentgenowskich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MRI.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Przemysł</a:t>
            </a:r>
            <a:r>
              <a:rPr lang="en-GB" b="1" dirty="0"/>
              <a:t> </a:t>
            </a:r>
            <a:r>
              <a:rPr lang="en-GB" b="1" dirty="0" err="1"/>
              <a:t>gazowy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nieszczelności</a:t>
            </a:r>
            <a:r>
              <a:rPr lang="en-GB" dirty="0"/>
              <a:t> w </a:t>
            </a:r>
            <a:r>
              <a:rPr lang="en-GB" dirty="0" err="1"/>
              <a:t>termowizji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Ciekawostka</a:t>
            </a:r>
            <a:r>
              <a:rPr lang="en-GB" b="1" dirty="0"/>
              <a:t>:</a:t>
            </a:r>
            <a:r>
              <a:rPr lang="en-GB" dirty="0"/>
              <a:t> CNN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odróżniać</a:t>
            </a:r>
            <a:r>
              <a:rPr lang="en-GB" dirty="0"/>
              <a:t> </a:t>
            </a:r>
            <a:r>
              <a:rPr lang="en-GB" dirty="0" err="1"/>
              <a:t>subtelne</a:t>
            </a:r>
            <a:r>
              <a:rPr lang="en-GB" dirty="0"/>
              <a:t> </a:t>
            </a:r>
            <a:r>
              <a:rPr lang="en-GB" dirty="0" err="1"/>
              <a:t>różnice</a:t>
            </a:r>
            <a:r>
              <a:rPr lang="en-GB" dirty="0"/>
              <a:t>, np. </a:t>
            </a:r>
            <a:r>
              <a:rPr lang="en-GB" dirty="0" err="1"/>
              <a:t>gatunki</a:t>
            </a:r>
            <a:r>
              <a:rPr lang="en-GB" dirty="0"/>
              <a:t> </a:t>
            </a:r>
            <a:r>
              <a:rPr lang="en-GB" dirty="0" err="1"/>
              <a:t>psów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imitować</a:t>
            </a:r>
            <a:r>
              <a:rPr lang="en-GB" dirty="0"/>
              <a:t> </a:t>
            </a:r>
            <a:r>
              <a:rPr lang="en-GB" dirty="0" err="1"/>
              <a:t>dzieła</a:t>
            </a:r>
            <a:r>
              <a:rPr lang="en-GB" dirty="0"/>
              <a:t> </a:t>
            </a:r>
            <a:r>
              <a:rPr lang="en-GB" dirty="0" err="1"/>
              <a:t>sztuki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6386" name="Picture 2" descr="Convolutional Neural Network - Questions and Answers ​in MRI">
            <a:extLst>
              <a:ext uri="{FF2B5EF4-FFF2-40B4-BE49-F238E27FC236}">
                <a16:creationId xmlns:a16="http://schemas.microsoft.com/office/drawing/2014/main" id="{894257AB-3DDC-7A37-B8CA-53BC3D4F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79" y="3563937"/>
            <a:ext cx="7961644" cy="316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26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EAF6-C539-503A-AF4A-85D8156B6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CA1B-F174-9759-130D-40EB3AFFC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Rekurencyjne sieci neuronowe (RNN)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0596-84A2-DE65-C58A-11E7FA00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5954" cy="1811878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GB" dirty="0"/>
              <a:t>RNN to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</a:t>
            </a:r>
            <a:r>
              <a:rPr lang="en-GB" dirty="0" err="1"/>
              <a:t>stworzone</a:t>
            </a:r>
            <a:r>
              <a:rPr lang="en-GB" dirty="0"/>
              <a:t> do </a:t>
            </a:r>
            <a:r>
              <a:rPr lang="en-GB" dirty="0" err="1"/>
              <a:t>pracy</a:t>
            </a:r>
            <a:r>
              <a:rPr lang="en-GB" dirty="0"/>
              <a:t> z </a:t>
            </a:r>
            <a:r>
              <a:rPr lang="en-GB" dirty="0" err="1"/>
              <a:t>danymi</a:t>
            </a:r>
            <a:r>
              <a:rPr lang="en-GB" dirty="0"/>
              <a:t> </a:t>
            </a:r>
            <a:r>
              <a:rPr lang="en-GB" dirty="0" err="1"/>
              <a:t>sekwencyjnymi</a:t>
            </a:r>
            <a:r>
              <a:rPr lang="en-GB" dirty="0"/>
              <a:t>, </a:t>
            </a:r>
            <a:r>
              <a:rPr lang="en-GB" dirty="0" err="1"/>
              <a:t>takimi</a:t>
            </a:r>
            <a:r>
              <a:rPr lang="en-GB" dirty="0"/>
              <a:t> jak </a:t>
            </a:r>
            <a:r>
              <a:rPr lang="en-GB" dirty="0" err="1"/>
              <a:t>tekst</a:t>
            </a:r>
            <a:r>
              <a:rPr lang="en-GB" dirty="0"/>
              <a:t>, </a:t>
            </a:r>
            <a:r>
              <a:rPr lang="en-GB" dirty="0" err="1"/>
              <a:t>mowa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czasowe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Kluczowy</a:t>
            </a:r>
            <a:r>
              <a:rPr lang="en-GB" dirty="0"/>
              <a:t> element: </a:t>
            </a:r>
            <a:r>
              <a:rPr lang="en-GB" dirty="0" err="1"/>
              <a:t>pamięć</a:t>
            </a:r>
            <a:r>
              <a:rPr lang="en-GB" dirty="0"/>
              <a:t>, 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analizować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Każde</a:t>
            </a:r>
            <a:r>
              <a:rPr lang="en-GB" dirty="0"/>
              <a:t> </a:t>
            </a:r>
            <a:r>
              <a:rPr lang="en-GB" dirty="0" err="1"/>
              <a:t>wyjście</a:t>
            </a:r>
            <a:r>
              <a:rPr lang="en-GB" dirty="0"/>
              <a:t> RNN jest </a:t>
            </a:r>
            <a:r>
              <a:rPr lang="en-GB" dirty="0" err="1"/>
              <a:t>uzależnione</a:t>
            </a:r>
            <a:r>
              <a:rPr lang="en-GB" dirty="0"/>
              <a:t> od </a:t>
            </a:r>
            <a:r>
              <a:rPr lang="en-GB" dirty="0" err="1"/>
              <a:t>poprzednich</a:t>
            </a:r>
            <a:r>
              <a:rPr lang="en-GB" dirty="0"/>
              <a:t> </a:t>
            </a:r>
            <a:r>
              <a:rPr lang="en-GB" dirty="0" err="1"/>
              <a:t>kroków</a:t>
            </a:r>
            <a:r>
              <a:rPr lang="en-GB" dirty="0"/>
              <a:t> (</a:t>
            </a:r>
            <a:r>
              <a:rPr lang="en-GB" dirty="0" err="1"/>
              <a:t>stanów</a:t>
            </a:r>
            <a:r>
              <a:rPr lang="en-GB" dirty="0"/>
              <a:t>).</a:t>
            </a:r>
          </a:p>
        </p:txBody>
      </p:sp>
      <p:pic>
        <p:nvPicPr>
          <p:cNvPr id="17410" name="Picture 2" descr="Introduction to Recurrent Neural Networks - GeeksforGeeks">
            <a:extLst>
              <a:ext uri="{FF2B5EF4-FFF2-40B4-BE49-F238E27FC236}">
                <a16:creationId xmlns:a16="http://schemas.microsoft.com/office/drawing/2014/main" id="{402995B3-F74D-8778-6BB7-6A7F5EC8B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56" y="3637503"/>
            <a:ext cx="5765242" cy="288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39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C862-1EA7-927F-280A-7768D9D0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EAE5-4A24-4A27-E80C-020ECDD1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Mechanizm działania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C949-4EA2-E81F-F322-8B5EE0E73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dirty="0"/>
              <a:t>Dane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przetwarzane</a:t>
            </a:r>
            <a:r>
              <a:rPr lang="en-GB" dirty="0"/>
              <a:t> </a:t>
            </a:r>
            <a:r>
              <a:rPr lang="en-GB" dirty="0" err="1"/>
              <a:t>krok</a:t>
            </a:r>
            <a:r>
              <a:rPr lang="en-GB" dirty="0"/>
              <a:t> po </a:t>
            </a:r>
            <a:r>
              <a:rPr lang="en-GB" dirty="0" err="1"/>
              <a:t>kroku</a:t>
            </a:r>
            <a:r>
              <a:rPr lang="en-GB" dirty="0"/>
              <a:t>,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wyniki</a:t>
            </a:r>
            <a:r>
              <a:rPr lang="en-GB" dirty="0"/>
              <a:t> z </a:t>
            </a:r>
            <a:r>
              <a:rPr lang="en-GB" dirty="0" err="1"/>
              <a:t>poprzedniego</a:t>
            </a:r>
            <a:r>
              <a:rPr lang="en-GB" dirty="0"/>
              <a:t> </a:t>
            </a:r>
            <a:r>
              <a:rPr lang="en-GB" dirty="0" err="1"/>
              <a:t>kroku</a:t>
            </a:r>
            <a:r>
              <a:rPr lang="en-GB" dirty="0"/>
              <a:t> </a:t>
            </a:r>
            <a:r>
              <a:rPr lang="en-GB" dirty="0" err="1"/>
              <a:t>wpływają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kolejne</a:t>
            </a:r>
            <a:r>
              <a:rPr lang="en-GB" dirty="0"/>
              <a:t> </a:t>
            </a:r>
            <a:r>
              <a:rPr lang="en-GB" dirty="0" err="1"/>
              <a:t>obliczenia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Pamięć</a:t>
            </a:r>
            <a:r>
              <a:rPr lang="en-GB" dirty="0"/>
              <a:t> </a:t>
            </a:r>
            <a:r>
              <a:rPr lang="en-GB" dirty="0" err="1"/>
              <a:t>przechowuje</a:t>
            </a:r>
            <a:r>
              <a:rPr lang="en-GB" dirty="0"/>
              <a:t> </a:t>
            </a:r>
            <a:r>
              <a:rPr lang="en-GB" dirty="0" err="1"/>
              <a:t>informacje</a:t>
            </a:r>
            <a:r>
              <a:rPr lang="en-GB" dirty="0"/>
              <a:t> o </a:t>
            </a:r>
            <a:r>
              <a:rPr lang="en-GB" dirty="0" err="1"/>
              <a:t>wcześniejszych</a:t>
            </a:r>
            <a:r>
              <a:rPr lang="en-GB" dirty="0"/>
              <a:t> </a:t>
            </a:r>
            <a:r>
              <a:rPr lang="en-GB" dirty="0" err="1"/>
              <a:t>krokach</a:t>
            </a:r>
            <a:r>
              <a:rPr lang="en-GB" dirty="0"/>
              <a:t> w </a:t>
            </a:r>
            <a:r>
              <a:rPr lang="en-GB" dirty="0" err="1"/>
              <a:t>postaci</a:t>
            </a:r>
            <a:r>
              <a:rPr lang="en-GB" dirty="0"/>
              <a:t> </a:t>
            </a:r>
            <a:r>
              <a:rPr lang="en-GB" dirty="0" err="1"/>
              <a:t>stanu</a:t>
            </a:r>
            <a:r>
              <a:rPr lang="en-GB" dirty="0"/>
              <a:t> </a:t>
            </a:r>
            <a:r>
              <a:rPr lang="en-GB" dirty="0" err="1"/>
              <a:t>ukrytego</a:t>
            </a:r>
            <a:r>
              <a:rPr lang="en-GB" dirty="0"/>
              <a:t> (hidden state).</a:t>
            </a:r>
          </a:p>
          <a:p>
            <a:pPr marL="285750" indent="-285750"/>
            <a:r>
              <a:rPr lang="en-GB" dirty="0"/>
              <a:t>RNN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szczególnie</a:t>
            </a:r>
            <a:r>
              <a:rPr lang="en-GB" dirty="0"/>
              <a:t> </a:t>
            </a:r>
            <a:r>
              <a:rPr lang="en-GB" dirty="0" err="1"/>
              <a:t>dobre</a:t>
            </a:r>
            <a:r>
              <a:rPr lang="en-GB" dirty="0"/>
              <a:t> w </a:t>
            </a:r>
            <a:r>
              <a:rPr lang="en-GB" dirty="0" err="1"/>
              <a:t>analizie</a:t>
            </a:r>
            <a:r>
              <a:rPr lang="en-GB" dirty="0"/>
              <a:t> </a:t>
            </a:r>
            <a:r>
              <a:rPr lang="en-GB" dirty="0" err="1"/>
              <a:t>ciągłości</a:t>
            </a:r>
            <a:r>
              <a:rPr lang="en-GB" dirty="0"/>
              <a:t>, np.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następnych</a:t>
            </a:r>
            <a:r>
              <a:rPr lang="en-GB" dirty="0"/>
              <a:t> </a:t>
            </a:r>
            <a:r>
              <a:rPr lang="en-GB" dirty="0" err="1"/>
              <a:t>słów</a:t>
            </a:r>
            <a:r>
              <a:rPr lang="en-GB" dirty="0"/>
              <a:t> w </a:t>
            </a:r>
            <a:r>
              <a:rPr lang="en-GB" dirty="0" err="1"/>
              <a:t>tekście</a:t>
            </a:r>
            <a:r>
              <a:rPr lang="en-GB" dirty="0"/>
              <a:t>.</a:t>
            </a:r>
          </a:p>
        </p:txBody>
      </p:sp>
      <p:pic>
        <p:nvPicPr>
          <p:cNvPr id="18436" name="Picture 4" descr="Rysunek przepływu informacji w modelu">
            <a:extLst>
              <a:ext uri="{FF2B5EF4-FFF2-40B4-BE49-F238E27FC236}">
                <a16:creationId xmlns:a16="http://schemas.microsoft.com/office/drawing/2014/main" id="{6FB1CD5F-DDA2-9795-C612-645A1D9A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49" y="1381648"/>
            <a:ext cx="4453299" cy="47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08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BC-2F24-BC9F-EF2D-FFEA660E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są sieci neuronowe?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5688-6C43-9D67-A00F-870B6FCA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przystosowane</a:t>
            </a:r>
            <a:r>
              <a:rPr lang="en-GB" dirty="0"/>
              <a:t> do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informacji</a:t>
            </a:r>
            <a:r>
              <a:rPr lang="en-GB" dirty="0"/>
              <a:t> (</a:t>
            </a:r>
            <a:r>
              <a:rPr lang="en-GB" dirty="0" err="1"/>
              <a:t>liczb</a:t>
            </a:r>
            <a:r>
              <a:rPr lang="en-GB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Algorytmy</a:t>
            </a:r>
            <a:r>
              <a:rPr lang="en-GB" dirty="0"/>
              <a:t> </a:t>
            </a:r>
            <a:r>
              <a:rPr lang="en-GB" dirty="0" err="1"/>
              <a:t>inspirowane</a:t>
            </a:r>
            <a:r>
              <a:rPr lang="en-GB" dirty="0"/>
              <a:t> </a:t>
            </a:r>
            <a:r>
              <a:rPr lang="en-GB" dirty="0" err="1"/>
              <a:t>strukturą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działaniem</a:t>
            </a:r>
            <a:r>
              <a:rPr lang="en-GB" dirty="0"/>
              <a:t> </a:t>
            </a:r>
            <a:r>
              <a:rPr lang="en-GB" dirty="0" err="1"/>
              <a:t>ludzkiego</a:t>
            </a:r>
            <a:r>
              <a:rPr lang="en-GB" dirty="0"/>
              <a:t> </a:t>
            </a:r>
            <a:r>
              <a:rPr lang="en-GB" dirty="0" err="1"/>
              <a:t>mózgu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Używają</a:t>
            </a:r>
            <a:r>
              <a:rPr lang="en-GB" dirty="0"/>
              <a:t> </a:t>
            </a:r>
            <a:r>
              <a:rPr lang="en-GB" dirty="0" err="1"/>
              <a:t>warstw</a:t>
            </a:r>
            <a:r>
              <a:rPr lang="en-GB" dirty="0"/>
              <a:t> </a:t>
            </a:r>
            <a:r>
              <a:rPr lang="en-GB" dirty="0" err="1"/>
              <a:t>neuronów</a:t>
            </a:r>
            <a:r>
              <a:rPr lang="en-GB" dirty="0"/>
              <a:t> do </a:t>
            </a:r>
            <a:r>
              <a:rPr lang="en-GB" dirty="0" err="1"/>
              <a:t>analizy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Uczą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zależności</a:t>
            </a:r>
            <a:r>
              <a:rPr lang="en-GB" dirty="0"/>
              <a:t>, aby </a:t>
            </a:r>
            <a:r>
              <a:rPr lang="en-GB" dirty="0" err="1"/>
              <a:t>przewidywać</a:t>
            </a:r>
            <a:r>
              <a:rPr lang="en-GB" dirty="0"/>
              <a:t>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klasyfikować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2EE374BF-C210-F5C3-CB9F-A753C5484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81" y="1825625"/>
            <a:ext cx="5704063" cy="38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3E114-1CA9-428F-F1E9-6205C615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CAA5-1E20-A71B-AB8B-4E7C6554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 wyzwania i rozwiązania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4E55-1E64-10C6-85DA-E42A6EF1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424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 err="1"/>
              <a:t>Problemy</a:t>
            </a:r>
            <a:r>
              <a:rPr lang="en-GB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Zanikający</a:t>
            </a:r>
            <a:r>
              <a:rPr lang="en-GB" sz="2000" dirty="0"/>
              <a:t> gradient (vanishing gradient problem) </a:t>
            </a:r>
            <a:r>
              <a:rPr lang="en-GB" sz="2000" dirty="0" err="1"/>
              <a:t>utrudnia</a:t>
            </a:r>
            <a:r>
              <a:rPr lang="en-GB" sz="2000" dirty="0"/>
              <a:t> </a:t>
            </a:r>
            <a:r>
              <a:rPr lang="en-GB" sz="2000" dirty="0" err="1"/>
              <a:t>uczenie</a:t>
            </a:r>
            <a:r>
              <a:rPr lang="en-GB" sz="2000" dirty="0"/>
              <a:t> </a:t>
            </a:r>
            <a:r>
              <a:rPr lang="en-GB" sz="2000" dirty="0" err="1"/>
              <a:t>długoterminowych</a:t>
            </a:r>
            <a:r>
              <a:rPr lang="en-GB" sz="2000" dirty="0"/>
              <a:t> </a:t>
            </a:r>
            <a:r>
              <a:rPr lang="en-GB" sz="2000" dirty="0" err="1"/>
              <a:t>zależności</a:t>
            </a:r>
            <a:r>
              <a:rPr lang="en-GB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err="1"/>
              <a:t>Rozwiązania</a:t>
            </a:r>
            <a:r>
              <a:rPr lang="en-GB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LSTM (Long Short-Term Memory):</a:t>
            </a:r>
            <a:r>
              <a:rPr lang="en-GB" sz="2000" dirty="0"/>
              <a:t> </a:t>
            </a:r>
            <a:r>
              <a:rPr lang="en-GB" sz="2000" dirty="0" err="1"/>
              <a:t>Specjalne</a:t>
            </a:r>
            <a:r>
              <a:rPr lang="en-GB" sz="2000" dirty="0"/>
              <a:t> </a:t>
            </a:r>
            <a:r>
              <a:rPr lang="en-GB" sz="2000" dirty="0" err="1"/>
              <a:t>komórki</a:t>
            </a:r>
            <a:r>
              <a:rPr lang="en-GB" sz="2000" dirty="0"/>
              <a:t> </a:t>
            </a:r>
            <a:r>
              <a:rPr lang="en-GB" sz="2000" dirty="0" err="1"/>
              <a:t>pamięci</a:t>
            </a:r>
            <a:r>
              <a:rPr lang="en-GB" sz="2000" dirty="0"/>
              <a:t> do </a:t>
            </a:r>
            <a:r>
              <a:rPr lang="en-GB" sz="2000" dirty="0" err="1"/>
              <a:t>długich</a:t>
            </a:r>
            <a:r>
              <a:rPr lang="en-GB" sz="2000" dirty="0"/>
              <a:t> </a:t>
            </a:r>
            <a:r>
              <a:rPr lang="en-GB" sz="2000" dirty="0" err="1"/>
              <a:t>zależności</a:t>
            </a:r>
            <a:r>
              <a:rPr lang="en-GB" sz="20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GRU (Gated Recurrent Unit):</a:t>
            </a:r>
            <a:r>
              <a:rPr lang="en-GB" sz="2000" dirty="0"/>
              <a:t> </a:t>
            </a:r>
            <a:r>
              <a:rPr lang="en-GB" sz="2000" dirty="0" err="1"/>
              <a:t>Uproszczona</a:t>
            </a:r>
            <a:r>
              <a:rPr lang="en-GB" sz="2000" dirty="0"/>
              <a:t> </a:t>
            </a:r>
            <a:r>
              <a:rPr lang="en-GB" sz="2000" dirty="0" err="1"/>
              <a:t>wersja</a:t>
            </a:r>
            <a:r>
              <a:rPr lang="en-GB" sz="2000" dirty="0"/>
              <a:t> LSTM.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 err="1"/>
              <a:t>Dzięki</a:t>
            </a:r>
            <a:r>
              <a:rPr lang="en-GB" sz="2400" dirty="0"/>
              <a:t> </a:t>
            </a:r>
            <a:r>
              <a:rPr lang="en-GB" sz="2400" dirty="0" err="1"/>
              <a:t>ulepszeniom</a:t>
            </a:r>
            <a:r>
              <a:rPr lang="en-GB" sz="2400" dirty="0"/>
              <a:t> RNN </a:t>
            </a:r>
            <a:r>
              <a:rPr lang="en-GB" sz="2400" dirty="0" err="1"/>
              <a:t>potrafią</a:t>
            </a:r>
            <a:r>
              <a:rPr lang="en-GB" sz="2400" dirty="0"/>
              <a:t> </a:t>
            </a:r>
            <a:r>
              <a:rPr lang="en-GB" sz="2400" dirty="0" err="1"/>
              <a:t>analizować</a:t>
            </a:r>
            <a:r>
              <a:rPr lang="en-GB" sz="2400" dirty="0"/>
              <a:t> </a:t>
            </a:r>
            <a:r>
              <a:rPr lang="en-GB" sz="2400" dirty="0" err="1"/>
              <a:t>zarówno</a:t>
            </a:r>
            <a:r>
              <a:rPr lang="en-GB" sz="2400" dirty="0"/>
              <a:t> </a:t>
            </a:r>
            <a:r>
              <a:rPr lang="en-GB" sz="2400" dirty="0" err="1"/>
              <a:t>krótkie</a:t>
            </a:r>
            <a:r>
              <a:rPr lang="en-GB" sz="2400" dirty="0"/>
              <a:t>, jak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długie</a:t>
            </a:r>
            <a:r>
              <a:rPr lang="en-GB" sz="2400" dirty="0"/>
              <a:t> </a:t>
            </a:r>
            <a:r>
              <a:rPr lang="en-GB" sz="2400" dirty="0" err="1"/>
              <a:t>sekwencje</a:t>
            </a:r>
            <a:r>
              <a:rPr lang="en-GB" sz="2400" dirty="0"/>
              <a:t>.</a:t>
            </a:r>
          </a:p>
        </p:txBody>
      </p:sp>
      <p:pic>
        <p:nvPicPr>
          <p:cNvPr id="19458" name="Picture 2" descr="RNN, LSTM &amp; GRU">
            <a:extLst>
              <a:ext uri="{FF2B5EF4-FFF2-40B4-BE49-F238E27FC236}">
                <a16:creationId xmlns:a16="http://schemas.microsoft.com/office/drawing/2014/main" id="{452ABC7C-54ED-B93B-7042-08DFE38D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63" y="4264810"/>
            <a:ext cx="8003474" cy="240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F6575-27D4-ADC6-3D40-77C60010C963}"/>
              </a:ext>
            </a:extLst>
          </p:cNvPr>
          <p:cNvSpPr txBox="1">
            <a:spLocks/>
          </p:cNvSpPr>
          <p:nvPr/>
        </p:nvSpPr>
        <p:spPr>
          <a:xfrm>
            <a:off x="4658248" y="4924346"/>
            <a:ext cx="727668" cy="544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5641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0E4C7-A18F-0903-945C-12C5B0DA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D0CB-2756-B924-8D5D-DACD0C65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Praktyczne zastosowania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2F2A-7198-E232-A94C-3C08F1270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8925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Analiza </a:t>
            </a:r>
            <a:r>
              <a:rPr lang="en-GB" sz="2400" b="1" dirty="0" err="1"/>
              <a:t>języka</a:t>
            </a:r>
            <a:r>
              <a:rPr lang="en-GB" sz="2400" b="1" dirty="0"/>
              <a:t> </a:t>
            </a:r>
            <a:r>
              <a:rPr lang="en-GB" sz="2400" b="1" dirty="0" err="1"/>
              <a:t>naturalnego</a:t>
            </a:r>
            <a:r>
              <a:rPr lang="en-GB" sz="2400" b="1" dirty="0"/>
              <a:t>: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Tłumaczenie</a:t>
            </a:r>
            <a:r>
              <a:rPr lang="en-GB" sz="2000" dirty="0"/>
              <a:t> </a:t>
            </a:r>
            <a:r>
              <a:rPr lang="en-GB" sz="2000" dirty="0" err="1"/>
              <a:t>maszynowe</a:t>
            </a:r>
            <a:r>
              <a:rPr lang="en-GB" sz="2000" dirty="0"/>
              <a:t>, </a:t>
            </a:r>
            <a:r>
              <a:rPr lang="en-GB" sz="2000" dirty="0" err="1"/>
              <a:t>generowanie</a:t>
            </a:r>
            <a:r>
              <a:rPr lang="en-GB" sz="2000" dirty="0"/>
              <a:t> </a:t>
            </a:r>
            <a:r>
              <a:rPr lang="en-GB" sz="2000" dirty="0" err="1"/>
              <a:t>tekstu</a:t>
            </a:r>
            <a:r>
              <a:rPr lang="en-GB" sz="2000" dirty="0"/>
              <a:t>, </a:t>
            </a:r>
            <a:r>
              <a:rPr lang="en-GB" sz="2000" dirty="0" err="1"/>
              <a:t>chatboty</a:t>
            </a:r>
            <a:r>
              <a:rPr lang="en-GB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Przetwarzanie</a:t>
            </a:r>
            <a:r>
              <a:rPr lang="en-GB" sz="2400" b="1" dirty="0"/>
              <a:t> </a:t>
            </a:r>
            <a:r>
              <a:rPr lang="en-GB" sz="2400" b="1" dirty="0" err="1"/>
              <a:t>sygnałów</a:t>
            </a:r>
            <a:r>
              <a:rPr lang="en-GB" sz="2400" b="1" dirty="0"/>
              <a:t>:</a:t>
            </a:r>
            <a:endParaRPr lang="en-GB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Rozpoznawanie</a:t>
            </a:r>
            <a:r>
              <a:rPr lang="en-GB" sz="2000" dirty="0"/>
              <a:t> </a:t>
            </a:r>
            <a:r>
              <a:rPr lang="en-GB" sz="2000" dirty="0" err="1"/>
              <a:t>mowy</a:t>
            </a:r>
            <a:r>
              <a:rPr lang="en-GB" sz="2000" dirty="0"/>
              <a:t>, </a:t>
            </a:r>
            <a:r>
              <a:rPr lang="en-GB" sz="2000" dirty="0" err="1"/>
              <a:t>analiza</a:t>
            </a:r>
            <a:r>
              <a:rPr lang="en-GB" sz="2000" dirty="0"/>
              <a:t> </a:t>
            </a:r>
            <a:r>
              <a:rPr lang="en-GB" sz="2000" dirty="0" err="1"/>
              <a:t>dźwięku</a:t>
            </a:r>
            <a:r>
              <a:rPr lang="en-GB" sz="2000" dirty="0"/>
              <a:t>, </a:t>
            </a:r>
            <a:r>
              <a:rPr lang="en-GB" sz="2000" dirty="0" err="1"/>
              <a:t>wykrywanie</a:t>
            </a:r>
            <a:r>
              <a:rPr lang="en-GB" sz="2000" dirty="0"/>
              <a:t> </a:t>
            </a:r>
            <a:r>
              <a:rPr lang="en-GB" sz="2000" dirty="0" err="1"/>
              <a:t>wzorców</a:t>
            </a:r>
            <a:r>
              <a:rPr lang="en-GB" sz="2000" dirty="0"/>
              <a:t> w </a:t>
            </a:r>
            <a:r>
              <a:rPr lang="en-GB" sz="2000" dirty="0" err="1"/>
              <a:t>sygnałach</a:t>
            </a:r>
            <a:r>
              <a:rPr lang="en-GB" sz="2000" dirty="0"/>
              <a:t> </a:t>
            </a:r>
            <a:r>
              <a:rPr lang="en-GB" sz="2000" dirty="0" err="1"/>
              <a:t>czasowych</a:t>
            </a:r>
            <a:r>
              <a:rPr lang="en-GB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Przemysł</a:t>
            </a:r>
            <a:r>
              <a:rPr lang="en-GB" sz="2400" b="1" dirty="0"/>
              <a:t> </a:t>
            </a:r>
            <a:r>
              <a:rPr lang="en-GB" sz="2400" b="1" dirty="0" err="1"/>
              <a:t>gazowy</a:t>
            </a:r>
            <a:r>
              <a:rPr lang="en-GB" sz="2400" b="1" dirty="0"/>
              <a:t>:</a:t>
            </a:r>
            <a:r>
              <a:rPr lang="en-GB" sz="2400" dirty="0"/>
              <a:t> Analiza </a:t>
            </a:r>
            <a:r>
              <a:rPr lang="en-GB" sz="2400" dirty="0" err="1"/>
              <a:t>sekwencji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r>
              <a:rPr lang="en-GB" sz="2400" dirty="0"/>
              <a:t> z </a:t>
            </a:r>
            <a:r>
              <a:rPr lang="en-GB" sz="2400" dirty="0" err="1"/>
              <a:t>czujników</a:t>
            </a:r>
            <a:r>
              <a:rPr lang="en-GB" sz="2400" dirty="0"/>
              <a:t> (np. </a:t>
            </a:r>
            <a:r>
              <a:rPr lang="en-GB" sz="2400" dirty="0" err="1"/>
              <a:t>przepływ</a:t>
            </a:r>
            <a:r>
              <a:rPr lang="en-GB" sz="2400" dirty="0"/>
              <a:t> </a:t>
            </a:r>
            <a:r>
              <a:rPr lang="en-GB" sz="2400" dirty="0" err="1"/>
              <a:t>gazu</a:t>
            </a:r>
            <a:r>
              <a:rPr lang="en-GB" sz="2400" dirty="0"/>
              <a:t> w </a:t>
            </a:r>
            <a:r>
              <a:rPr lang="en-GB" sz="2400" dirty="0" err="1"/>
              <a:t>czasie</a:t>
            </a:r>
            <a:r>
              <a:rPr lang="en-GB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Ciekawostka</a:t>
            </a:r>
            <a:r>
              <a:rPr lang="en-GB" sz="2400" b="1" dirty="0"/>
              <a:t>:</a:t>
            </a:r>
            <a:r>
              <a:rPr lang="en-GB" sz="2400" dirty="0"/>
              <a:t> RNN </a:t>
            </a:r>
            <a:r>
              <a:rPr lang="en-GB" sz="2400" dirty="0" err="1"/>
              <a:t>generują</a:t>
            </a:r>
            <a:r>
              <a:rPr lang="en-GB" sz="2400" dirty="0"/>
              <a:t> </a:t>
            </a:r>
            <a:r>
              <a:rPr lang="en-GB" sz="2400" dirty="0" err="1"/>
              <a:t>poezję</a:t>
            </a:r>
            <a:r>
              <a:rPr lang="en-GB" sz="2400" dirty="0"/>
              <a:t>, </a:t>
            </a:r>
            <a:r>
              <a:rPr lang="en-GB" sz="2400" dirty="0" err="1"/>
              <a:t>muzykę</a:t>
            </a:r>
            <a:r>
              <a:rPr lang="en-GB" sz="2400" dirty="0"/>
              <a:t>, a </a:t>
            </a:r>
            <a:r>
              <a:rPr lang="en-GB" sz="2400" dirty="0" err="1"/>
              <a:t>nawet</a:t>
            </a:r>
            <a:r>
              <a:rPr lang="en-GB" sz="2400" dirty="0"/>
              <a:t> </a:t>
            </a:r>
            <a:r>
              <a:rPr lang="en-GB" sz="2400" dirty="0" err="1"/>
              <a:t>scenariusze</a:t>
            </a:r>
            <a:r>
              <a:rPr lang="en-GB" sz="2400" dirty="0"/>
              <a:t> </a:t>
            </a:r>
            <a:r>
              <a:rPr lang="en-GB" sz="2400" dirty="0" err="1"/>
              <a:t>filmowe</a:t>
            </a:r>
            <a:r>
              <a:rPr lang="en-GB" sz="2400" dirty="0"/>
              <a:t>.</a:t>
            </a:r>
          </a:p>
        </p:txBody>
      </p:sp>
      <p:pic>
        <p:nvPicPr>
          <p:cNvPr id="20482" name="Picture 2" descr="Music Generation System for Adversarial Training Based on Deep Learning">
            <a:extLst>
              <a:ext uri="{FF2B5EF4-FFF2-40B4-BE49-F238E27FC236}">
                <a16:creationId xmlns:a16="http://schemas.microsoft.com/office/drawing/2014/main" id="{5420F19E-A32D-84F1-EA66-3CBE836C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877" y="1336633"/>
            <a:ext cx="4330840" cy="239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Application of recurrent neural network (RNN) in optical... | Download  Scientific Diagram">
            <a:extLst>
              <a:ext uri="{FF2B5EF4-FFF2-40B4-BE49-F238E27FC236}">
                <a16:creationId xmlns:a16="http://schemas.microsoft.com/office/drawing/2014/main" id="{37D7FAAA-03DA-C4CD-4D42-977F3A4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041" y="3862846"/>
            <a:ext cx="4080676" cy="28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01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559E0-6D93-64C3-8196-DDD0056E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DA65-430F-87F8-61AD-D77DF1B8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wykorzystuje się sieci neuronowe?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C0D98-0036-EF88-AED5-039EA2110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0473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</a:t>
            </a:r>
            <a:r>
              <a:rPr lang="en-GB" dirty="0" err="1"/>
              <a:t>znajdują</a:t>
            </a:r>
            <a:r>
              <a:rPr lang="en-GB" dirty="0"/>
              <a:t> </a:t>
            </a:r>
            <a:r>
              <a:rPr lang="en-GB" dirty="0" err="1"/>
              <a:t>zastosowanie</a:t>
            </a:r>
            <a:r>
              <a:rPr lang="en-GB" dirty="0"/>
              <a:t> w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dziedzinach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Obraz</a:t>
            </a:r>
            <a:r>
              <a:rPr lang="en-GB" dirty="0"/>
              <a:t>: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twarzy</a:t>
            </a:r>
            <a:r>
              <a:rPr lang="en-GB" dirty="0"/>
              <a:t>,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obrazów</a:t>
            </a:r>
            <a:r>
              <a:rPr lang="en-GB" dirty="0"/>
              <a:t> </a:t>
            </a:r>
            <a:r>
              <a:rPr lang="en-GB" dirty="0" err="1"/>
              <a:t>medycznych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Dźwięk</a:t>
            </a:r>
            <a:r>
              <a:rPr lang="en-GB" dirty="0"/>
              <a:t>: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mowy</a:t>
            </a:r>
            <a:r>
              <a:rPr lang="en-GB" dirty="0"/>
              <a:t>, </a:t>
            </a:r>
            <a:r>
              <a:rPr lang="en-GB" dirty="0" err="1"/>
              <a:t>generowanie</a:t>
            </a:r>
            <a:r>
              <a:rPr lang="en-GB" dirty="0"/>
              <a:t> </a:t>
            </a:r>
            <a:r>
              <a:rPr lang="en-GB" dirty="0" err="1"/>
              <a:t>muzyki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Język</a:t>
            </a:r>
            <a:r>
              <a:rPr lang="en-GB" dirty="0"/>
              <a:t>: </a:t>
            </a:r>
            <a:r>
              <a:rPr lang="en-GB" dirty="0" err="1"/>
              <a:t>tłumaczenie</a:t>
            </a:r>
            <a:r>
              <a:rPr lang="en-GB" dirty="0"/>
              <a:t> </a:t>
            </a:r>
            <a:r>
              <a:rPr lang="en-GB" dirty="0" err="1"/>
              <a:t>maszynowe</a:t>
            </a:r>
            <a:r>
              <a:rPr lang="en-GB" dirty="0"/>
              <a:t>, </a:t>
            </a:r>
            <a:r>
              <a:rPr lang="en-GB" dirty="0" err="1"/>
              <a:t>chatboty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Przemysł</a:t>
            </a:r>
            <a:r>
              <a:rPr lang="en-GB" dirty="0"/>
              <a:t>: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czujników</a:t>
            </a:r>
            <a:r>
              <a:rPr lang="en-GB" dirty="0"/>
              <a:t>, </a:t>
            </a:r>
            <a:r>
              <a:rPr lang="en-GB" dirty="0" err="1"/>
              <a:t>automatyzacja</a:t>
            </a:r>
            <a:r>
              <a:rPr lang="en-GB" dirty="0"/>
              <a:t> </a:t>
            </a:r>
            <a:r>
              <a:rPr lang="en-GB" dirty="0" err="1"/>
              <a:t>procesów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Ich </a:t>
            </a:r>
            <a:r>
              <a:rPr lang="en-GB" dirty="0" err="1"/>
              <a:t>popularność</a:t>
            </a:r>
            <a:r>
              <a:rPr lang="en-GB" dirty="0"/>
              <a:t> </a:t>
            </a:r>
            <a:r>
              <a:rPr lang="en-GB" dirty="0" err="1"/>
              <a:t>wynika</a:t>
            </a:r>
            <a:r>
              <a:rPr lang="en-GB" dirty="0"/>
              <a:t> z </a:t>
            </a:r>
            <a:r>
              <a:rPr lang="en-GB" dirty="0" err="1"/>
              <a:t>elastyczności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zdolności</a:t>
            </a:r>
            <a:r>
              <a:rPr lang="en-GB" dirty="0"/>
              <a:t> do </a:t>
            </a:r>
            <a:r>
              <a:rPr lang="en-GB" dirty="0" err="1"/>
              <a:t>pracy</a:t>
            </a:r>
            <a:r>
              <a:rPr lang="en-GB" dirty="0"/>
              <a:t> z </a:t>
            </a:r>
            <a:r>
              <a:rPr lang="en-GB" dirty="0" err="1"/>
              <a:t>różnymi</a:t>
            </a:r>
            <a:r>
              <a:rPr lang="en-GB" dirty="0"/>
              <a:t> </a:t>
            </a:r>
            <a:r>
              <a:rPr lang="en-GB" dirty="0" err="1"/>
              <a:t>typami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21506" name="Picture 2" descr="Android Phones Might Get a Secure Face Unlock Upgrade: Introducing Polar ID  by Metalenz - GeeksforGeeks">
            <a:extLst>
              <a:ext uri="{FF2B5EF4-FFF2-40B4-BE49-F238E27FC236}">
                <a16:creationId xmlns:a16="http://schemas.microsoft.com/office/drawing/2014/main" id="{DE12EA9B-D103-0D1D-E61B-E48EF9B8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24385"/>
            <a:ext cx="5816601" cy="273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4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E3863-9CC6-1BC6-E120-E1DB363B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FE6F-B584-EAB1-846B-315F1F77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Sieci neuronowe w przemyśle gazowym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31F8F-F42E-A387-3E36-3F9FA80FD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9941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Wykrywanie</a:t>
            </a:r>
            <a:r>
              <a:rPr lang="en-GB" b="1" dirty="0"/>
              <a:t> </a:t>
            </a:r>
            <a:r>
              <a:rPr lang="en-GB" b="1" dirty="0" err="1"/>
              <a:t>nieszczelności</a:t>
            </a:r>
            <a:r>
              <a:rPr lang="en-GB" b="1" dirty="0"/>
              <a:t>:</a:t>
            </a:r>
            <a:r>
              <a:rPr lang="en-GB" dirty="0"/>
              <a:t> Analiza </a:t>
            </a:r>
            <a:r>
              <a:rPr lang="en-GB" dirty="0" err="1"/>
              <a:t>obrazów</a:t>
            </a:r>
            <a:r>
              <a:rPr lang="en-GB" dirty="0"/>
              <a:t> </a:t>
            </a:r>
            <a:r>
              <a:rPr lang="en-GB" dirty="0" err="1"/>
              <a:t>termowizyjnych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czujników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Przewidywanie</a:t>
            </a:r>
            <a:r>
              <a:rPr lang="en-GB" b="1" dirty="0"/>
              <a:t> </a:t>
            </a:r>
            <a:r>
              <a:rPr lang="en-GB" b="1" dirty="0" err="1"/>
              <a:t>zużycia</a:t>
            </a:r>
            <a:r>
              <a:rPr lang="en-GB" b="1" dirty="0"/>
              <a:t> </a:t>
            </a:r>
            <a:r>
              <a:rPr lang="en-GB" b="1" dirty="0" err="1"/>
              <a:t>gazu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historycznych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sezonowych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Optymalizacja</a:t>
            </a:r>
            <a:r>
              <a:rPr lang="en-GB" b="1" dirty="0"/>
              <a:t> </a:t>
            </a:r>
            <a:r>
              <a:rPr lang="en-GB" b="1" dirty="0" err="1"/>
              <a:t>przesyłu</a:t>
            </a:r>
            <a:r>
              <a:rPr lang="en-GB" b="1" dirty="0"/>
              <a:t>:</a:t>
            </a:r>
            <a:r>
              <a:rPr lang="en-GB" dirty="0"/>
              <a:t> Analiza </a:t>
            </a:r>
            <a:r>
              <a:rPr lang="en-GB" dirty="0" err="1"/>
              <a:t>danych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</a:t>
            </a:r>
            <a:r>
              <a:rPr lang="en-GB" dirty="0" err="1"/>
              <a:t>rzeczywistym</a:t>
            </a:r>
            <a:r>
              <a:rPr lang="en-GB" dirty="0"/>
              <a:t>, aby </a:t>
            </a:r>
            <a:r>
              <a:rPr lang="en-GB" dirty="0" err="1"/>
              <a:t>minimalizować</a:t>
            </a:r>
            <a:r>
              <a:rPr lang="en-GB" dirty="0"/>
              <a:t> </a:t>
            </a:r>
            <a:r>
              <a:rPr lang="en-GB" dirty="0" err="1"/>
              <a:t>straty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Automatyzacja</a:t>
            </a:r>
            <a:r>
              <a:rPr lang="en-GB" b="1" dirty="0"/>
              <a:t> </a:t>
            </a:r>
            <a:r>
              <a:rPr lang="en-GB" b="1" dirty="0" err="1"/>
              <a:t>konserwacji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 </a:t>
            </a:r>
            <a:r>
              <a:rPr lang="en-GB" dirty="0" err="1"/>
              <a:t>świadczących</a:t>
            </a:r>
            <a:r>
              <a:rPr lang="en-GB" dirty="0"/>
              <a:t> o </a:t>
            </a:r>
            <a:r>
              <a:rPr lang="en-GB" dirty="0" err="1"/>
              <a:t>zużyciu</a:t>
            </a:r>
            <a:r>
              <a:rPr lang="en-GB" dirty="0"/>
              <a:t> </a:t>
            </a:r>
            <a:r>
              <a:rPr lang="en-GB" dirty="0" err="1"/>
              <a:t>urządzeń</a:t>
            </a:r>
            <a:r>
              <a:rPr lang="en-GB" dirty="0"/>
              <a:t>.</a:t>
            </a:r>
          </a:p>
        </p:txBody>
      </p:sp>
      <p:pic>
        <p:nvPicPr>
          <p:cNvPr id="22530" name="Picture 2" descr="Efficient pipeline inspection with thermal camera">
            <a:extLst>
              <a:ext uri="{FF2B5EF4-FFF2-40B4-BE49-F238E27FC236}">
                <a16:creationId xmlns:a16="http://schemas.microsoft.com/office/drawing/2014/main" id="{3720F763-5815-E784-D4E1-4E53638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4035"/>
            <a:ext cx="5911199" cy="473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5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85710-D29D-6AF2-4139-41F625DDB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6D5D-574F-EED3-F157-8B1A5B5D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Sieci neuronowe wokół 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6E9F0-86DA-D055-AAC7-8B59A1B0F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8587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Telefony</a:t>
            </a:r>
            <a:r>
              <a:rPr lang="en-GB" sz="2400" b="1" dirty="0"/>
              <a:t> </a:t>
            </a:r>
            <a:r>
              <a:rPr lang="en-GB" sz="2400" b="1" dirty="0" err="1"/>
              <a:t>i</a:t>
            </a:r>
            <a:r>
              <a:rPr lang="en-GB" sz="2400" b="1" dirty="0"/>
              <a:t> </a:t>
            </a:r>
            <a:r>
              <a:rPr lang="en-GB" sz="2400" b="1" dirty="0" err="1"/>
              <a:t>aplikacje</a:t>
            </a:r>
            <a:r>
              <a:rPr lang="en-GB" sz="2400" b="1" dirty="0"/>
              <a:t>:</a:t>
            </a:r>
            <a:r>
              <a:rPr lang="en-GB" sz="2400" dirty="0"/>
              <a:t> </a:t>
            </a:r>
            <a:r>
              <a:rPr lang="en-GB" sz="2400" dirty="0" err="1"/>
              <a:t>Rozpoznawanie</a:t>
            </a:r>
            <a:r>
              <a:rPr lang="en-GB" sz="2400" dirty="0"/>
              <a:t> </a:t>
            </a:r>
            <a:r>
              <a:rPr lang="en-GB" sz="2400" dirty="0" err="1"/>
              <a:t>twarzy</a:t>
            </a:r>
            <a:r>
              <a:rPr lang="en-GB" sz="2400" dirty="0"/>
              <a:t>, </a:t>
            </a:r>
            <a:r>
              <a:rPr lang="en-GB" sz="2400" dirty="0" err="1"/>
              <a:t>sugestie</a:t>
            </a:r>
            <a:r>
              <a:rPr lang="en-GB" sz="2400" dirty="0"/>
              <a:t> w </a:t>
            </a:r>
            <a:r>
              <a:rPr lang="en-GB" sz="2400" dirty="0" err="1"/>
              <a:t>mediach</a:t>
            </a:r>
            <a:r>
              <a:rPr lang="en-GB" sz="2400" dirty="0"/>
              <a:t> </a:t>
            </a:r>
            <a:r>
              <a:rPr lang="en-GB" sz="2400" dirty="0" err="1"/>
              <a:t>społecznościowych</a:t>
            </a:r>
            <a:r>
              <a:rPr lang="en-GB" sz="2400" dirty="0"/>
              <a:t>, </a:t>
            </a:r>
            <a:r>
              <a:rPr lang="en-GB" sz="2400" dirty="0" err="1"/>
              <a:t>automatyczna</a:t>
            </a:r>
            <a:r>
              <a:rPr lang="en-GB" sz="2400" dirty="0"/>
              <a:t> </a:t>
            </a:r>
            <a:r>
              <a:rPr lang="en-GB" sz="2400" dirty="0" err="1"/>
              <a:t>korekta</a:t>
            </a:r>
            <a:r>
              <a:rPr lang="en-GB" sz="2400" dirty="0"/>
              <a:t> </a:t>
            </a:r>
            <a:r>
              <a:rPr lang="en-GB" sz="2400" dirty="0" err="1"/>
              <a:t>tekstu</a:t>
            </a:r>
            <a:r>
              <a:rPr lang="en-GB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Rozrywka</a:t>
            </a:r>
            <a:r>
              <a:rPr lang="en-GB" sz="2400" b="1" dirty="0"/>
              <a:t>:</a:t>
            </a:r>
            <a:r>
              <a:rPr lang="en-GB" sz="2400" dirty="0"/>
              <a:t> </a:t>
            </a:r>
            <a:r>
              <a:rPr lang="en-GB" sz="2400" dirty="0" err="1"/>
              <a:t>Polecane</a:t>
            </a:r>
            <a:r>
              <a:rPr lang="en-GB" sz="2400" dirty="0"/>
              <a:t> filmy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seriale</a:t>
            </a:r>
            <a:r>
              <a:rPr lang="en-GB" sz="2400" dirty="0"/>
              <a:t> (Netflix), </a:t>
            </a:r>
            <a:r>
              <a:rPr lang="en-GB" sz="2400" dirty="0" err="1"/>
              <a:t>generowanie</a:t>
            </a:r>
            <a:r>
              <a:rPr lang="en-GB" sz="2400" dirty="0"/>
              <a:t> </a:t>
            </a:r>
            <a:r>
              <a:rPr lang="en-GB" sz="2400" dirty="0" err="1"/>
              <a:t>muzyki</a:t>
            </a:r>
            <a:r>
              <a:rPr lang="en-GB" sz="2400" dirty="0"/>
              <a:t>, </a:t>
            </a:r>
            <a:r>
              <a:rPr lang="en-GB" sz="2400" dirty="0" err="1"/>
              <a:t>gry</a:t>
            </a:r>
            <a:r>
              <a:rPr lang="en-GB" sz="2400" dirty="0"/>
              <a:t> </a:t>
            </a:r>
            <a:r>
              <a:rPr lang="en-GB" sz="2400" dirty="0" err="1"/>
              <a:t>komputerowe</a:t>
            </a:r>
            <a:r>
              <a:rPr lang="en-GB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Transport:</a:t>
            </a:r>
            <a:r>
              <a:rPr lang="en-GB" sz="2400" dirty="0"/>
              <a:t> </a:t>
            </a:r>
            <a:r>
              <a:rPr lang="en-GB" sz="2400" dirty="0" err="1"/>
              <a:t>Autonomiczne</a:t>
            </a:r>
            <a:r>
              <a:rPr lang="en-GB" sz="2400" dirty="0"/>
              <a:t> </a:t>
            </a:r>
            <a:r>
              <a:rPr lang="en-GB" sz="2400" dirty="0" err="1"/>
              <a:t>pojazdy</a:t>
            </a:r>
            <a:r>
              <a:rPr lang="en-GB" sz="2400" dirty="0"/>
              <a:t>, </a:t>
            </a:r>
            <a:r>
              <a:rPr lang="en-GB" sz="2400" dirty="0" err="1"/>
              <a:t>inteligentne</a:t>
            </a:r>
            <a:r>
              <a:rPr lang="en-GB" sz="2400" dirty="0"/>
              <a:t> </a:t>
            </a:r>
            <a:r>
              <a:rPr lang="en-GB" sz="2400" dirty="0" err="1"/>
              <a:t>systemy</a:t>
            </a:r>
            <a:r>
              <a:rPr lang="en-GB" sz="2400" dirty="0"/>
              <a:t> </a:t>
            </a:r>
            <a:r>
              <a:rPr lang="en-GB" sz="2400" dirty="0" err="1"/>
              <a:t>zarządzania</a:t>
            </a:r>
            <a:r>
              <a:rPr lang="en-GB" sz="2400" dirty="0"/>
              <a:t> </a:t>
            </a:r>
            <a:r>
              <a:rPr lang="en-GB" sz="2400" dirty="0" err="1"/>
              <a:t>ruchem</a:t>
            </a:r>
            <a:r>
              <a:rPr lang="en-GB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 err="1"/>
              <a:t>Zdrowie</a:t>
            </a:r>
            <a:r>
              <a:rPr lang="en-GB" sz="2400" b="1" dirty="0"/>
              <a:t>:</a:t>
            </a:r>
            <a:r>
              <a:rPr lang="en-GB" sz="2400" dirty="0"/>
              <a:t> </a:t>
            </a:r>
            <a:r>
              <a:rPr lang="en-GB" sz="2400" dirty="0" err="1"/>
              <a:t>Diagnostyka</a:t>
            </a:r>
            <a:r>
              <a:rPr lang="en-GB" sz="2400" dirty="0"/>
              <a:t> </a:t>
            </a:r>
            <a:r>
              <a:rPr lang="en-GB" sz="2400" dirty="0" err="1"/>
              <a:t>medyczna</a:t>
            </a:r>
            <a:r>
              <a:rPr lang="en-GB" sz="2400" dirty="0"/>
              <a:t>, </a:t>
            </a:r>
            <a:r>
              <a:rPr lang="en-GB" sz="2400" dirty="0" err="1"/>
              <a:t>aplikacje</a:t>
            </a:r>
            <a:r>
              <a:rPr lang="en-GB" sz="2400" dirty="0"/>
              <a:t> </a:t>
            </a:r>
            <a:r>
              <a:rPr lang="en-GB" sz="2400" dirty="0" err="1"/>
              <a:t>monitorujące</a:t>
            </a:r>
            <a:r>
              <a:rPr lang="en-GB" sz="2400" dirty="0"/>
              <a:t> </a:t>
            </a:r>
            <a:r>
              <a:rPr lang="en-GB" sz="2400" dirty="0" err="1"/>
              <a:t>zdrowie</a:t>
            </a:r>
            <a:r>
              <a:rPr lang="en-GB" sz="2400" dirty="0"/>
              <a:t>.</a:t>
            </a:r>
          </a:p>
        </p:txBody>
      </p:sp>
      <p:pic>
        <p:nvPicPr>
          <p:cNvPr id="23554" name="Picture 2" descr="How Does ChatGPT Work?">
            <a:extLst>
              <a:ext uri="{FF2B5EF4-FFF2-40B4-BE49-F238E27FC236}">
                <a16:creationId xmlns:a16="http://schemas.microsoft.com/office/drawing/2014/main" id="{208A8693-2E51-0A6A-6A27-6D7AD99C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19" y="2225871"/>
            <a:ext cx="6389251" cy="368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49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1D205-732E-62E6-280C-316AAC4E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14D2-65FD-777A-AD48-6E594D89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nas czeka w przyszłości?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3769-5E64-61C7-07DC-1D23D180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Ciekawostki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Sztuczne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</a:t>
            </a:r>
            <a:r>
              <a:rPr lang="en-GB" dirty="0" err="1"/>
              <a:t>projektujące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materiały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leki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dzieł</a:t>
            </a:r>
            <a:r>
              <a:rPr lang="en-GB" dirty="0"/>
              <a:t> </a:t>
            </a:r>
            <a:r>
              <a:rPr lang="en-GB" dirty="0" err="1"/>
              <a:t>sztuki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muzyki</a:t>
            </a:r>
            <a:r>
              <a:rPr lang="en-GB" dirty="0"/>
              <a:t> w </a:t>
            </a:r>
            <a:r>
              <a:rPr lang="en-GB" dirty="0" err="1"/>
              <a:t>stylu</a:t>
            </a:r>
            <a:r>
              <a:rPr lang="en-GB" dirty="0"/>
              <a:t> </a:t>
            </a:r>
            <a:r>
              <a:rPr lang="en-GB" dirty="0" err="1"/>
              <a:t>słynnych</a:t>
            </a:r>
            <a:r>
              <a:rPr lang="en-GB" dirty="0"/>
              <a:t> </a:t>
            </a:r>
            <a:r>
              <a:rPr lang="en-GB" dirty="0" err="1"/>
              <a:t>twórców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Przyszłość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integracja</a:t>
            </a:r>
            <a:r>
              <a:rPr lang="en-GB" dirty="0"/>
              <a:t> AI w </a:t>
            </a:r>
            <a:r>
              <a:rPr lang="en-GB" dirty="0" err="1"/>
              <a:t>codziennym</a:t>
            </a:r>
            <a:r>
              <a:rPr lang="en-GB" dirty="0"/>
              <a:t> </a:t>
            </a:r>
            <a:r>
              <a:rPr lang="en-GB" dirty="0" err="1"/>
              <a:t>życiu</a:t>
            </a:r>
            <a:r>
              <a:rPr lang="en-GB" dirty="0"/>
              <a:t> (np. </a:t>
            </a:r>
            <a:r>
              <a:rPr lang="en-GB" dirty="0" err="1"/>
              <a:t>inteligentne</a:t>
            </a:r>
            <a:r>
              <a:rPr lang="en-GB" dirty="0"/>
              <a:t> </a:t>
            </a:r>
            <a:r>
              <a:rPr lang="en-GB" dirty="0" err="1"/>
              <a:t>domy</a:t>
            </a:r>
            <a:r>
              <a:rPr lang="en-GB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zaawansowanych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, np.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transformatorowych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Etyczne</a:t>
            </a:r>
            <a:r>
              <a:rPr lang="en-GB" dirty="0"/>
              <a:t> </a:t>
            </a:r>
            <a:r>
              <a:rPr lang="en-GB" dirty="0" err="1"/>
              <a:t>wyzwania</a:t>
            </a:r>
            <a:r>
              <a:rPr lang="en-GB" dirty="0"/>
              <a:t> </a:t>
            </a:r>
            <a:r>
              <a:rPr lang="en-GB" dirty="0" err="1"/>
              <a:t>związane</a:t>
            </a:r>
            <a:r>
              <a:rPr lang="en-GB" dirty="0"/>
              <a:t> z </a:t>
            </a:r>
            <a:r>
              <a:rPr lang="en-GB" dirty="0" err="1"/>
              <a:t>wykorzystywaniem</a:t>
            </a:r>
            <a:r>
              <a:rPr lang="en-GB" dirty="0"/>
              <a:t> AI.</a:t>
            </a:r>
          </a:p>
        </p:txBody>
      </p:sp>
      <p:pic>
        <p:nvPicPr>
          <p:cNvPr id="24580" name="Picture 4" descr="Artificial Intelligence Is the Next Step for Smart Homes - Unite.AI">
            <a:extLst>
              <a:ext uri="{FF2B5EF4-FFF2-40B4-BE49-F238E27FC236}">
                <a16:creationId xmlns:a16="http://schemas.microsoft.com/office/drawing/2014/main" id="{5A6DDE19-7BD1-F21B-A14B-5BACEAAF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541" y="2220686"/>
            <a:ext cx="5473097" cy="30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6FD76-A204-2FD5-FEF4-A40F53540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8042-A28F-EFE8-88E9-F563FB2E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Ograniczenia techniczne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4305F-778D-33DF-5ED1-DEB37BEA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9604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Wymagania</a:t>
            </a:r>
            <a:r>
              <a:rPr lang="en-GB" b="1" dirty="0"/>
              <a:t> </a:t>
            </a:r>
            <a:r>
              <a:rPr lang="en-GB" b="1" dirty="0" err="1"/>
              <a:t>obliczeniowe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Trenowanie</a:t>
            </a:r>
            <a:r>
              <a:rPr lang="en-GB" dirty="0"/>
              <a:t> </a:t>
            </a:r>
            <a:r>
              <a:rPr lang="en-GB" dirty="0" err="1"/>
              <a:t>dużych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wymaga</a:t>
            </a:r>
            <a:r>
              <a:rPr lang="en-GB" dirty="0"/>
              <a:t> </a:t>
            </a:r>
            <a:r>
              <a:rPr lang="en-GB" dirty="0" err="1"/>
              <a:t>ogromnej</a:t>
            </a:r>
            <a:r>
              <a:rPr lang="en-GB" dirty="0"/>
              <a:t> </a:t>
            </a:r>
            <a:r>
              <a:rPr lang="en-GB" dirty="0" err="1"/>
              <a:t>mocy</a:t>
            </a:r>
            <a:r>
              <a:rPr lang="en-GB" dirty="0"/>
              <a:t> </a:t>
            </a:r>
            <a:r>
              <a:rPr lang="en-GB" dirty="0" err="1"/>
              <a:t>obliczeniowej</a:t>
            </a:r>
            <a:r>
              <a:rPr lang="en-GB" dirty="0"/>
              <a:t> (GPU, TPU).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Koszty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infrastruktury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wysokie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Dane: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potrzebują</a:t>
            </a:r>
            <a:r>
              <a:rPr lang="en-GB" dirty="0"/>
              <a:t> </a:t>
            </a:r>
            <a:r>
              <a:rPr lang="en-GB" dirty="0" err="1"/>
              <a:t>ogromnych</a:t>
            </a:r>
            <a:r>
              <a:rPr lang="en-GB" dirty="0"/>
              <a:t> </a:t>
            </a:r>
            <a:r>
              <a:rPr lang="en-GB" dirty="0" err="1"/>
              <a:t>ilości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do </a:t>
            </a:r>
            <a:r>
              <a:rPr lang="en-GB" dirty="0" err="1"/>
              <a:t>skutecznego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Problemy</a:t>
            </a:r>
            <a:r>
              <a:rPr lang="en-GB" dirty="0"/>
              <a:t> z </a:t>
            </a:r>
            <a:r>
              <a:rPr lang="en-GB" dirty="0" err="1"/>
              <a:t>dostępnością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jakością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Czas</a:t>
            </a:r>
            <a:r>
              <a:rPr lang="en-GB" b="1" dirty="0"/>
              <a:t> </a:t>
            </a:r>
            <a:r>
              <a:rPr lang="en-GB" b="1" dirty="0" err="1"/>
              <a:t>trenowania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Trenowanie</a:t>
            </a:r>
            <a:r>
              <a:rPr lang="en-GB" dirty="0"/>
              <a:t> </a:t>
            </a:r>
            <a:r>
              <a:rPr lang="en-GB" dirty="0" err="1"/>
              <a:t>głębokich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trwać</a:t>
            </a:r>
            <a:r>
              <a:rPr lang="en-GB" dirty="0"/>
              <a:t> </a:t>
            </a:r>
            <a:r>
              <a:rPr lang="en-GB" dirty="0" err="1"/>
              <a:t>dni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nawet</a:t>
            </a:r>
            <a:r>
              <a:rPr lang="en-GB" dirty="0"/>
              <a:t> </a:t>
            </a:r>
            <a:r>
              <a:rPr lang="en-GB" dirty="0" err="1"/>
              <a:t>tygodnie</a:t>
            </a:r>
            <a:r>
              <a:rPr lang="en-GB" dirty="0"/>
              <a:t>.</a:t>
            </a:r>
          </a:p>
        </p:txBody>
      </p:sp>
      <p:pic>
        <p:nvPicPr>
          <p:cNvPr id="25602" name="Picture 2" descr="Sturdier Servers: Cloud Platforms Say Servers Living Longer, Saving  Billions | Data Center Frontier">
            <a:extLst>
              <a:ext uri="{FF2B5EF4-FFF2-40B4-BE49-F238E27FC236}">
                <a16:creationId xmlns:a16="http://schemas.microsoft.com/office/drawing/2014/main" id="{B2C6CCAF-4357-A9C8-05CF-407F934A5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68" y="2265904"/>
            <a:ext cx="5808903" cy="30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8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5685-6E08-D832-CF2E-CCE29241E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FECD-802F-2427-5B58-E39995E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Dane - kluczowe, ale problematyczne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C40C-1495-FD2F-148A-3856BACC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998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Stronniczość</a:t>
            </a:r>
            <a:r>
              <a:rPr lang="en-GB" b="1" dirty="0"/>
              <a:t> </a:t>
            </a:r>
            <a:r>
              <a:rPr lang="en-GB" b="1" dirty="0" err="1"/>
              <a:t>danych</a:t>
            </a:r>
            <a:r>
              <a:rPr lang="en-GB" b="1" dirty="0"/>
              <a:t> (bias):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uczą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dostępnych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, co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prowadzić</a:t>
            </a:r>
            <a:r>
              <a:rPr lang="en-GB" dirty="0"/>
              <a:t> do </a:t>
            </a:r>
            <a:r>
              <a:rPr lang="en-GB" dirty="0" err="1"/>
              <a:t>powielania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uprzedzeń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nierówne</a:t>
            </a:r>
            <a:r>
              <a:rPr lang="en-GB" dirty="0"/>
              <a:t> </a:t>
            </a:r>
            <a:r>
              <a:rPr lang="en-GB" dirty="0" err="1"/>
              <a:t>traktowanie</a:t>
            </a:r>
            <a:r>
              <a:rPr lang="en-GB" dirty="0"/>
              <a:t> </a:t>
            </a:r>
            <a:r>
              <a:rPr lang="en-GB" dirty="0" err="1"/>
              <a:t>grup</a:t>
            </a:r>
            <a:r>
              <a:rPr lang="en-GB" dirty="0"/>
              <a:t> </a:t>
            </a:r>
            <a:r>
              <a:rPr lang="en-GB" dirty="0" err="1"/>
              <a:t>społecznych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Nadmiar</a:t>
            </a:r>
            <a:r>
              <a:rPr lang="en-GB" b="1" dirty="0"/>
              <a:t> </a:t>
            </a:r>
            <a:r>
              <a:rPr lang="en-GB" b="1" dirty="0" err="1"/>
              <a:t>danych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Potrzebne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skuteczne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przetwarzania</a:t>
            </a:r>
            <a:r>
              <a:rPr lang="en-GB" dirty="0"/>
              <a:t> </a:t>
            </a:r>
            <a:r>
              <a:rPr lang="en-GB" dirty="0" err="1"/>
              <a:t>ogromnych</a:t>
            </a:r>
            <a:r>
              <a:rPr lang="en-GB" dirty="0"/>
              <a:t> </a:t>
            </a:r>
            <a:r>
              <a:rPr lang="en-GB" dirty="0" err="1"/>
              <a:t>zbiorów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Brak </a:t>
            </a:r>
            <a:r>
              <a:rPr lang="en-GB" b="1" dirty="0" err="1"/>
              <a:t>reprezentatywności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Niewystarczające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prowadzić</a:t>
            </a:r>
            <a:r>
              <a:rPr lang="en-GB" dirty="0"/>
              <a:t> do </a:t>
            </a:r>
            <a:r>
              <a:rPr lang="en-GB" dirty="0" err="1"/>
              <a:t>błędnych</a:t>
            </a:r>
            <a:r>
              <a:rPr lang="en-GB" dirty="0"/>
              <a:t> </a:t>
            </a:r>
            <a:r>
              <a:rPr lang="en-GB" dirty="0" err="1"/>
              <a:t>wyników</a:t>
            </a:r>
            <a:r>
              <a:rPr lang="en-GB" dirty="0"/>
              <a:t>.</a:t>
            </a:r>
          </a:p>
        </p:txBody>
      </p:sp>
      <p:pic>
        <p:nvPicPr>
          <p:cNvPr id="26626" name="Picture 2" descr="Data bias in LLM and generative AI applications - MOSTLY AI">
            <a:extLst>
              <a:ext uri="{FF2B5EF4-FFF2-40B4-BE49-F238E27FC236}">
                <a16:creationId xmlns:a16="http://schemas.microsoft.com/office/drawing/2014/main" id="{998E9716-C320-74FB-0EE8-3AEE1B650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89" y="2286794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6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0A50A-FAB4-1067-B710-BC56BBFF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5448-6D42-D547-ED51-2E4412BF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 rozumiemy sieci neuronowe?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357E-E2B0-0437-BA33-46E8758D6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Czarna</a:t>
            </a:r>
            <a:r>
              <a:rPr lang="en-GB" b="1" dirty="0"/>
              <a:t> </a:t>
            </a:r>
            <a:r>
              <a:rPr lang="en-GB" b="1" dirty="0" err="1"/>
              <a:t>skrzynka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Trudno</a:t>
            </a:r>
            <a:r>
              <a:rPr lang="en-GB" dirty="0"/>
              <a:t> </a:t>
            </a:r>
            <a:r>
              <a:rPr lang="en-GB" dirty="0" err="1"/>
              <a:t>zrozumieć</a:t>
            </a:r>
            <a:r>
              <a:rPr lang="en-GB" dirty="0"/>
              <a:t>, </a:t>
            </a:r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sieć</a:t>
            </a:r>
            <a:r>
              <a:rPr lang="en-GB" dirty="0"/>
              <a:t> </a:t>
            </a:r>
            <a:r>
              <a:rPr lang="en-GB" dirty="0" err="1"/>
              <a:t>podejmuje</a:t>
            </a:r>
            <a:r>
              <a:rPr lang="en-GB" dirty="0"/>
              <a:t> </a:t>
            </a:r>
            <a:r>
              <a:rPr lang="en-GB" dirty="0" err="1"/>
              <a:t>określone</a:t>
            </a:r>
            <a:r>
              <a:rPr lang="en-GB" dirty="0"/>
              <a:t> </a:t>
            </a:r>
            <a:r>
              <a:rPr lang="en-GB" dirty="0" err="1"/>
              <a:t>decyzje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Problem </a:t>
            </a:r>
            <a:r>
              <a:rPr lang="en-GB" dirty="0" err="1"/>
              <a:t>wrażliwości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nieoczekiwane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(np. </a:t>
            </a:r>
            <a:r>
              <a:rPr lang="en-GB" dirty="0" err="1"/>
              <a:t>ataki</a:t>
            </a:r>
            <a:r>
              <a:rPr lang="en-GB" dirty="0"/>
              <a:t> </a:t>
            </a:r>
            <a:r>
              <a:rPr lang="en-GB" dirty="0" err="1"/>
              <a:t>adversarialne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Brak </a:t>
            </a:r>
            <a:r>
              <a:rPr lang="en-GB" b="1" dirty="0" err="1"/>
              <a:t>intuicyjnej</a:t>
            </a:r>
            <a:r>
              <a:rPr lang="en-GB" b="1" dirty="0"/>
              <a:t> </a:t>
            </a:r>
            <a:r>
              <a:rPr lang="en-GB" b="1" dirty="0" err="1"/>
              <a:t>interpretacji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Wyniki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trudne</a:t>
            </a:r>
            <a:r>
              <a:rPr lang="en-GB" dirty="0"/>
              <a:t> do </a:t>
            </a:r>
            <a:r>
              <a:rPr lang="en-GB" dirty="0" err="1"/>
              <a:t>wyjaśnienia</a:t>
            </a:r>
            <a:r>
              <a:rPr lang="en-GB" dirty="0"/>
              <a:t> </a:t>
            </a:r>
            <a:r>
              <a:rPr lang="en-GB" dirty="0" err="1"/>
              <a:t>osobom</a:t>
            </a:r>
            <a:r>
              <a:rPr lang="en-GB" dirty="0"/>
              <a:t> bez </a:t>
            </a:r>
            <a:r>
              <a:rPr lang="en-GB" dirty="0" err="1"/>
              <a:t>technicznego</a:t>
            </a:r>
            <a:r>
              <a:rPr lang="en-GB" dirty="0"/>
              <a:t> </a:t>
            </a:r>
            <a:r>
              <a:rPr lang="en-GB" dirty="0" err="1"/>
              <a:t>zaplecza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Etyka</a:t>
            </a:r>
            <a:r>
              <a:rPr lang="en-GB" b="1" dirty="0"/>
              <a:t> </a:t>
            </a:r>
            <a:r>
              <a:rPr lang="en-GB" b="1" dirty="0" err="1"/>
              <a:t>i</a:t>
            </a:r>
            <a:r>
              <a:rPr lang="en-GB" b="1" dirty="0"/>
              <a:t> </a:t>
            </a:r>
            <a:r>
              <a:rPr lang="en-GB" b="1" dirty="0" err="1"/>
              <a:t>zaufanie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Wymagana</a:t>
            </a:r>
            <a:r>
              <a:rPr lang="en-GB" dirty="0"/>
              <a:t>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przejrzystość</a:t>
            </a:r>
            <a:r>
              <a:rPr lang="en-GB" dirty="0"/>
              <a:t> w </a:t>
            </a:r>
            <a:r>
              <a:rPr lang="en-GB" dirty="0" err="1"/>
              <a:t>decyzjach</a:t>
            </a:r>
            <a:r>
              <a:rPr lang="en-GB" dirty="0"/>
              <a:t> AI.</a:t>
            </a:r>
          </a:p>
        </p:txBody>
      </p:sp>
      <p:pic>
        <p:nvPicPr>
          <p:cNvPr id="27650" name="Picture 2" descr="Demystifying the Black Box: Interpretable Machine Learning | by Pratik  Abnave | AI Mind">
            <a:extLst>
              <a:ext uri="{FF2B5EF4-FFF2-40B4-BE49-F238E27FC236}">
                <a16:creationId xmlns:a16="http://schemas.microsoft.com/office/drawing/2014/main" id="{1BC390ED-F07C-37BE-01A4-2ECD70A6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16" y="2096930"/>
            <a:ext cx="5431553" cy="36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07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2BA6C-E1BB-A2D4-3162-F1285983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55B4-B07E-1A78-CFB0-142B1B21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Etyczne wyzwania i przyszłość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98A45-7138-64E8-0790-22748A2C8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Etyka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Decyzje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realny</a:t>
            </a:r>
            <a:r>
              <a:rPr lang="en-GB" dirty="0"/>
              <a:t>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ludzi</a:t>
            </a:r>
            <a:r>
              <a:rPr lang="en-GB" dirty="0"/>
              <a:t>, np. w </a:t>
            </a:r>
            <a:r>
              <a:rPr lang="en-GB" dirty="0" err="1"/>
              <a:t>medycynie</a:t>
            </a:r>
            <a:r>
              <a:rPr lang="en-GB" dirty="0"/>
              <a:t>, </a:t>
            </a:r>
            <a:r>
              <a:rPr lang="en-GB" dirty="0" err="1"/>
              <a:t>sądownictwie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Jak </a:t>
            </a:r>
            <a:r>
              <a:rPr lang="en-GB" dirty="0" err="1"/>
              <a:t>unikać</a:t>
            </a:r>
            <a:r>
              <a:rPr lang="en-GB" dirty="0"/>
              <a:t> </a:t>
            </a:r>
            <a:r>
              <a:rPr lang="en-GB" dirty="0" err="1"/>
              <a:t>dyskryminacji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niesprawiedliwości</a:t>
            </a:r>
            <a:r>
              <a:rPr lang="en-GB" dirty="0"/>
              <a:t> </a:t>
            </a:r>
            <a:r>
              <a:rPr lang="en-GB" dirty="0" err="1"/>
              <a:t>generowanej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AI?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Wpływ</a:t>
            </a:r>
            <a:r>
              <a:rPr lang="en-GB" b="1" dirty="0"/>
              <a:t> </a:t>
            </a:r>
            <a:r>
              <a:rPr lang="en-GB" b="1" dirty="0" err="1"/>
              <a:t>na</a:t>
            </a:r>
            <a:r>
              <a:rPr lang="en-GB" b="1" dirty="0"/>
              <a:t> </a:t>
            </a:r>
            <a:r>
              <a:rPr lang="en-GB" b="1" dirty="0" err="1"/>
              <a:t>rynek</a:t>
            </a:r>
            <a:r>
              <a:rPr lang="en-GB" b="1" dirty="0"/>
              <a:t> </a:t>
            </a:r>
            <a:r>
              <a:rPr lang="en-GB" b="1" dirty="0" err="1"/>
              <a:t>pracy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Automatyzacja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zastępować</a:t>
            </a:r>
            <a:r>
              <a:rPr lang="en-GB" dirty="0"/>
              <a:t> </a:t>
            </a:r>
            <a:r>
              <a:rPr lang="en-GB" dirty="0" err="1"/>
              <a:t>tradycyjne</a:t>
            </a:r>
            <a:r>
              <a:rPr lang="en-GB" dirty="0"/>
              <a:t> </a:t>
            </a:r>
            <a:r>
              <a:rPr lang="en-GB" dirty="0" err="1"/>
              <a:t>zawody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Bezpieczeństwo</a:t>
            </a:r>
            <a:r>
              <a:rPr lang="en-GB" b="1" dirty="0"/>
              <a:t>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AI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wykorzystywana</a:t>
            </a:r>
            <a:r>
              <a:rPr lang="en-GB" dirty="0"/>
              <a:t> do </a:t>
            </a:r>
            <a:r>
              <a:rPr lang="en-GB" dirty="0" err="1"/>
              <a:t>szkodliwych</a:t>
            </a:r>
            <a:r>
              <a:rPr lang="en-GB" dirty="0"/>
              <a:t> </a:t>
            </a:r>
            <a:r>
              <a:rPr lang="en-GB" dirty="0" err="1"/>
              <a:t>celów</a:t>
            </a:r>
            <a:r>
              <a:rPr lang="en-GB" dirty="0"/>
              <a:t>, np. </a:t>
            </a:r>
            <a:r>
              <a:rPr lang="en-GB" dirty="0" err="1"/>
              <a:t>generowania</a:t>
            </a:r>
            <a:r>
              <a:rPr lang="en-GB" dirty="0"/>
              <a:t> fake </a:t>
            </a:r>
            <a:r>
              <a:rPr lang="en-GB" dirty="0" err="1"/>
              <a:t>newsów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Przyszłość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Tworzenie</a:t>
            </a:r>
            <a:r>
              <a:rPr lang="en-GB" dirty="0"/>
              <a:t> </a:t>
            </a:r>
            <a:r>
              <a:rPr lang="en-GB" dirty="0" err="1"/>
              <a:t>regulacji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standardów</a:t>
            </a:r>
            <a:r>
              <a:rPr lang="en-GB" dirty="0"/>
              <a:t> </a:t>
            </a:r>
            <a:r>
              <a:rPr lang="en-GB" dirty="0" err="1"/>
              <a:t>odpowiedzialnego</a:t>
            </a:r>
            <a:r>
              <a:rPr lang="en-GB" dirty="0"/>
              <a:t> </a:t>
            </a:r>
            <a:r>
              <a:rPr lang="en-GB" dirty="0" err="1"/>
              <a:t>użycia</a:t>
            </a:r>
            <a:r>
              <a:rPr lang="en-GB" dirty="0"/>
              <a:t> AI.</a:t>
            </a:r>
          </a:p>
        </p:txBody>
      </p:sp>
      <p:pic>
        <p:nvPicPr>
          <p:cNvPr id="28674" name="Picture 2" descr="Temida - bogini sprawiedliwości">
            <a:extLst>
              <a:ext uri="{FF2B5EF4-FFF2-40B4-BE49-F238E27FC236}">
                <a16:creationId xmlns:a16="http://schemas.microsoft.com/office/drawing/2014/main" id="{7FC2EBDE-A60A-3A62-99B9-616B6D70C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62" y="1325563"/>
            <a:ext cx="3535781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0E338-794D-5B3C-A00F-34B0B559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C39D-AED8-5D28-0A6E-08AE18C3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Porównanie</a:t>
            </a:r>
            <a:r>
              <a:rPr lang="en-GB" dirty="0"/>
              <a:t> do </a:t>
            </a:r>
            <a:r>
              <a:rPr lang="en-GB" dirty="0" err="1"/>
              <a:t>mózgu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75D2-B2AA-CF8B-E8D9-B393EF611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GB" dirty="0"/>
              <a:t>Neuron w </a:t>
            </a:r>
            <a:r>
              <a:rPr lang="en-GB" dirty="0" err="1"/>
              <a:t>biologii</a:t>
            </a:r>
            <a:r>
              <a:rPr lang="en-GB" dirty="0"/>
              <a:t>: </a:t>
            </a:r>
            <a:r>
              <a:rPr lang="en-GB" dirty="0" err="1"/>
              <a:t>komórka</a:t>
            </a:r>
            <a:r>
              <a:rPr lang="en-GB" dirty="0"/>
              <a:t> </a:t>
            </a:r>
            <a:r>
              <a:rPr lang="en-GB" dirty="0" err="1"/>
              <a:t>odbierająca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przekazująca</a:t>
            </a:r>
            <a:r>
              <a:rPr lang="en-GB" dirty="0"/>
              <a:t> </a:t>
            </a:r>
            <a:r>
              <a:rPr lang="en-GB" dirty="0" err="1"/>
              <a:t>sygnały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Neuron w AI: </a:t>
            </a:r>
            <a:r>
              <a:rPr lang="en-GB" dirty="0" err="1"/>
              <a:t>węzeł</a:t>
            </a:r>
            <a:r>
              <a:rPr lang="en-GB" dirty="0"/>
              <a:t> </a:t>
            </a:r>
            <a:r>
              <a:rPr lang="en-GB" dirty="0" err="1"/>
              <a:t>przetwarzający</a:t>
            </a:r>
            <a:r>
              <a:rPr lang="en-GB" dirty="0"/>
              <a:t> </a:t>
            </a:r>
            <a:r>
              <a:rPr lang="en-GB" dirty="0" err="1"/>
              <a:t>informacje</a:t>
            </a:r>
            <a:r>
              <a:rPr lang="en-GB" dirty="0"/>
              <a:t> (</a:t>
            </a:r>
            <a:r>
              <a:rPr lang="en-GB" dirty="0" err="1"/>
              <a:t>sygnały</a:t>
            </a:r>
            <a:r>
              <a:rPr lang="en-GB" dirty="0"/>
              <a:t>).</a:t>
            </a:r>
          </a:p>
          <a:p>
            <a:pPr marL="285750" indent="-285750"/>
            <a:r>
              <a:rPr lang="en-GB" dirty="0" err="1"/>
              <a:t>Połączenia</a:t>
            </a:r>
            <a:r>
              <a:rPr lang="en-GB" dirty="0"/>
              <a:t> </a:t>
            </a:r>
            <a:r>
              <a:rPr lang="en-GB" dirty="0" err="1"/>
              <a:t>synaptyczne</a:t>
            </a:r>
            <a:r>
              <a:rPr lang="en-GB" dirty="0"/>
              <a:t> = </a:t>
            </a:r>
            <a:r>
              <a:rPr lang="en-GB" dirty="0" err="1"/>
              <a:t>wagi</a:t>
            </a:r>
            <a:r>
              <a:rPr lang="en-GB" dirty="0"/>
              <a:t> w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neuronowej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Podobieństwo</a:t>
            </a:r>
            <a:r>
              <a:rPr lang="en-GB" dirty="0"/>
              <a:t>: </a:t>
            </a:r>
            <a:r>
              <a:rPr lang="en-GB" dirty="0" err="1"/>
              <a:t>zdolność</a:t>
            </a:r>
            <a:r>
              <a:rPr lang="en-GB" dirty="0"/>
              <a:t> do „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”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wzmacnianie</a:t>
            </a:r>
            <a:r>
              <a:rPr lang="en-GB" dirty="0"/>
              <a:t> </a:t>
            </a:r>
            <a:r>
              <a:rPr lang="en-GB" dirty="0" err="1"/>
              <a:t>połączeń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052" name="Picture 4" descr="perceptron">
            <a:extLst>
              <a:ext uri="{FF2B5EF4-FFF2-40B4-BE49-F238E27FC236}">
                <a16:creationId xmlns:a16="http://schemas.microsoft.com/office/drawing/2014/main" id="{6DD98010-7C72-90EC-B527-F3A1BD2C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748" y="3747043"/>
            <a:ext cx="4198885" cy="20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ztuczne sieci neuronowe - zastosowania praktyczne">
            <a:extLst>
              <a:ext uri="{FF2B5EF4-FFF2-40B4-BE49-F238E27FC236}">
                <a16:creationId xmlns:a16="http://schemas.microsoft.com/office/drawing/2014/main" id="{43E80BDD-EA7F-9AF9-4B63-45D980CB8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64" y="1483003"/>
            <a:ext cx="4815393" cy="19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81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7566D-4519-BE62-F690-A56986639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270A-69A8-D7FE-78D3-C69749D5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6742-055F-D2A0-E4BC-F7BA083A6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to </a:t>
            </a:r>
            <a:r>
              <a:rPr lang="en-GB" dirty="0" err="1"/>
              <a:t>narzędzie</a:t>
            </a:r>
            <a:r>
              <a:rPr lang="en-GB" dirty="0"/>
              <a:t> </a:t>
            </a:r>
            <a:r>
              <a:rPr lang="en-GB" dirty="0" err="1"/>
              <a:t>przyszłości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rozwiązywać</a:t>
            </a:r>
            <a:r>
              <a:rPr lang="en-GB" dirty="0"/>
              <a:t> </a:t>
            </a:r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problemy</a:t>
            </a:r>
            <a:r>
              <a:rPr lang="en-GB" dirty="0"/>
              <a:t> w </a:t>
            </a:r>
            <a:r>
              <a:rPr lang="en-GB" dirty="0" err="1"/>
              <a:t>każdej</a:t>
            </a:r>
            <a:r>
              <a:rPr lang="en-GB" dirty="0"/>
              <a:t> </a:t>
            </a:r>
            <a:r>
              <a:rPr lang="en-GB" dirty="0" err="1"/>
              <a:t>dziedzinie</a:t>
            </a:r>
            <a:r>
              <a:rPr lang="en-GB" dirty="0"/>
              <a:t>, w </a:t>
            </a:r>
            <a:r>
              <a:rPr lang="en-GB" dirty="0" err="1"/>
              <a:t>tym</a:t>
            </a:r>
            <a:r>
              <a:rPr lang="en-GB" dirty="0"/>
              <a:t> w </a:t>
            </a:r>
            <a:r>
              <a:rPr lang="en-GB" dirty="0" err="1"/>
              <a:t>branży</a:t>
            </a:r>
            <a:r>
              <a:rPr lang="en-GB" dirty="0"/>
              <a:t> </a:t>
            </a:r>
            <a:r>
              <a:rPr lang="en-GB" dirty="0" err="1"/>
              <a:t>gazowej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środowiskowej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Zachęcenie</a:t>
            </a:r>
            <a:r>
              <a:rPr lang="en-GB" dirty="0"/>
              <a:t> do </a:t>
            </a:r>
            <a:r>
              <a:rPr lang="en-GB" dirty="0" err="1"/>
              <a:t>samodzielnego</a:t>
            </a:r>
            <a:r>
              <a:rPr lang="en-GB" dirty="0"/>
              <a:t> </a:t>
            </a:r>
            <a:r>
              <a:rPr lang="en-GB" dirty="0" err="1"/>
              <a:t>zgłębiania</a:t>
            </a:r>
            <a:r>
              <a:rPr lang="en-GB" dirty="0"/>
              <a:t> </a:t>
            </a:r>
            <a:r>
              <a:rPr lang="en-GB" dirty="0" err="1"/>
              <a:t>tematu</a:t>
            </a:r>
            <a:r>
              <a:rPr lang="en-GB" dirty="0"/>
              <a:t> –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świetny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 </a:t>
            </a:r>
            <a:r>
              <a:rPr lang="en-GB" dirty="0" err="1"/>
              <a:t>interdyscyplinarnego</a:t>
            </a:r>
            <a:r>
              <a:rPr lang="en-GB" dirty="0"/>
              <a:t> </a:t>
            </a:r>
            <a:r>
              <a:rPr lang="en-GB" dirty="0" err="1"/>
              <a:t>podejścia</a:t>
            </a:r>
            <a:r>
              <a:rPr lang="en-GB" dirty="0"/>
              <a:t> w </a:t>
            </a:r>
            <a:r>
              <a:rPr lang="en-GB" dirty="0" err="1"/>
              <a:t>nauce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16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D00-E323-C8DD-414C-0DAA268A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 utrwalające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D23D-B5A0-21CF-D8FE-E04C7840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err="1"/>
              <a:t>Podstawy</a:t>
            </a:r>
            <a:r>
              <a:rPr lang="en-GB" b="1" dirty="0"/>
              <a:t> </a:t>
            </a:r>
            <a:r>
              <a:rPr lang="en-GB" b="1" dirty="0" err="1"/>
              <a:t>sieci</a:t>
            </a:r>
            <a:r>
              <a:rPr lang="en-GB" b="1" dirty="0"/>
              <a:t> </a:t>
            </a:r>
            <a:r>
              <a:rPr lang="en-GB" b="1" dirty="0" err="1"/>
              <a:t>neuronowych</a:t>
            </a:r>
            <a:r>
              <a:rPr lang="en-GB" b="1" dirty="0"/>
              <a:t>:</a:t>
            </a:r>
            <a:br>
              <a:rPr lang="en-GB" dirty="0"/>
            </a:br>
            <a:r>
              <a:rPr lang="en-GB" dirty="0" err="1"/>
              <a:t>Wyjaśnij</a:t>
            </a:r>
            <a:r>
              <a:rPr lang="en-GB" dirty="0"/>
              <a:t>,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polega</a:t>
            </a:r>
            <a:r>
              <a:rPr lang="en-GB" dirty="0"/>
              <a:t> </a:t>
            </a:r>
            <a:r>
              <a:rPr lang="en-GB" dirty="0" err="1"/>
              <a:t>proces</a:t>
            </a:r>
            <a:r>
              <a:rPr lang="en-GB" dirty="0"/>
              <a:t> </a:t>
            </a:r>
            <a:r>
              <a:rPr lang="en-GB" dirty="0" err="1"/>
              <a:t>propagacji</a:t>
            </a:r>
            <a:r>
              <a:rPr lang="en-GB" dirty="0"/>
              <a:t> </a:t>
            </a:r>
            <a:r>
              <a:rPr lang="en-GB" dirty="0" err="1"/>
              <a:t>wstecznej</a:t>
            </a:r>
            <a:r>
              <a:rPr lang="en-GB" dirty="0"/>
              <a:t> (backpropagation)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dlaczego</a:t>
            </a:r>
            <a:r>
              <a:rPr lang="en-GB" dirty="0"/>
              <a:t> jest </a:t>
            </a:r>
            <a:r>
              <a:rPr lang="en-GB" dirty="0" err="1"/>
              <a:t>kluczowy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.</a:t>
            </a:r>
          </a:p>
          <a:p>
            <a:r>
              <a:rPr lang="en-GB" b="1" dirty="0" err="1"/>
              <a:t>Konwolucyjne</a:t>
            </a:r>
            <a:r>
              <a:rPr lang="en-GB" b="1" dirty="0"/>
              <a:t> </a:t>
            </a:r>
            <a:r>
              <a:rPr lang="en-GB" b="1" dirty="0" err="1"/>
              <a:t>sieci</a:t>
            </a:r>
            <a:r>
              <a:rPr lang="en-GB" b="1" dirty="0"/>
              <a:t> </a:t>
            </a:r>
            <a:r>
              <a:rPr lang="en-GB" b="1" dirty="0" err="1"/>
              <a:t>neuronowe</a:t>
            </a:r>
            <a:r>
              <a:rPr lang="en-GB" b="1" dirty="0"/>
              <a:t>:</a:t>
            </a:r>
            <a:br>
              <a:rPr lang="en-GB" dirty="0"/>
            </a:br>
            <a:r>
              <a:rPr lang="en-GB" dirty="0" err="1"/>
              <a:t>Opisz</a:t>
            </a:r>
            <a:r>
              <a:rPr lang="en-GB" dirty="0"/>
              <a:t>, w </a:t>
            </a:r>
            <a:r>
              <a:rPr lang="en-GB" dirty="0" err="1"/>
              <a:t>jaki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 </a:t>
            </a:r>
            <a:r>
              <a:rPr lang="en-GB" dirty="0" err="1"/>
              <a:t>filtry</a:t>
            </a:r>
            <a:r>
              <a:rPr lang="en-GB" dirty="0"/>
              <a:t> (kernels) w </a:t>
            </a:r>
            <a:r>
              <a:rPr lang="en-GB" dirty="0" err="1"/>
              <a:t>warstwach</a:t>
            </a:r>
            <a:r>
              <a:rPr lang="en-GB" dirty="0"/>
              <a:t> </a:t>
            </a:r>
            <a:r>
              <a:rPr lang="en-GB" dirty="0" err="1"/>
              <a:t>konwolucyjnych</a:t>
            </a:r>
            <a:r>
              <a:rPr lang="en-GB" dirty="0"/>
              <a:t> </a:t>
            </a:r>
            <a:r>
              <a:rPr lang="en-GB" dirty="0" err="1"/>
              <a:t>wykrywają</a:t>
            </a:r>
            <a:r>
              <a:rPr lang="en-GB" dirty="0"/>
              <a:t> </a:t>
            </a:r>
            <a:r>
              <a:rPr lang="en-GB" dirty="0" err="1"/>
              <a:t>cechy</a:t>
            </a:r>
            <a:r>
              <a:rPr lang="en-GB" dirty="0"/>
              <a:t> w </a:t>
            </a:r>
            <a:r>
              <a:rPr lang="en-GB" dirty="0" err="1"/>
              <a:t>obrazach</a:t>
            </a:r>
            <a:r>
              <a:rPr lang="en-GB" dirty="0"/>
              <a:t>. </a:t>
            </a:r>
            <a:r>
              <a:rPr lang="en-GB" dirty="0" err="1"/>
              <a:t>Podaj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 </a:t>
            </a:r>
            <a:r>
              <a:rPr lang="en-GB" dirty="0" err="1"/>
              <a:t>zastosowania</a:t>
            </a:r>
            <a:r>
              <a:rPr lang="en-GB" dirty="0"/>
              <a:t> CNN w </a:t>
            </a:r>
            <a:r>
              <a:rPr lang="en-GB" dirty="0" err="1"/>
              <a:t>praktyce</a:t>
            </a:r>
            <a:r>
              <a:rPr lang="en-GB" dirty="0"/>
              <a:t>.</a:t>
            </a:r>
          </a:p>
          <a:p>
            <a:r>
              <a:rPr lang="en-GB" b="1" dirty="0" err="1"/>
              <a:t>Rekurencyjne</a:t>
            </a:r>
            <a:r>
              <a:rPr lang="en-GB" b="1" dirty="0"/>
              <a:t> </a:t>
            </a:r>
            <a:r>
              <a:rPr lang="en-GB" b="1" dirty="0" err="1"/>
              <a:t>sieci</a:t>
            </a:r>
            <a:r>
              <a:rPr lang="en-GB" b="1" dirty="0"/>
              <a:t> </a:t>
            </a:r>
            <a:r>
              <a:rPr lang="en-GB" b="1" dirty="0" err="1"/>
              <a:t>neuronowe</a:t>
            </a:r>
            <a:r>
              <a:rPr lang="en-GB" b="1" dirty="0"/>
              <a:t>:</a:t>
            </a:r>
            <a:br>
              <a:rPr lang="en-GB" dirty="0"/>
            </a:b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różnią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standardowe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od </a:t>
            </a:r>
            <a:r>
              <a:rPr lang="en-GB" dirty="0" err="1"/>
              <a:t>rekurencyjnych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 (RNN)? </a:t>
            </a:r>
            <a:r>
              <a:rPr lang="en-GB" dirty="0" err="1"/>
              <a:t>Podaj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 </a:t>
            </a:r>
            <a:r>
              <a:rPr lang="en-GB" dirty="0" err="1"/>
              <a:t>zastosowania</a:t>
            </a:r>
            <a:r>
              <a:rPr lang="en-GB" dirty="0"/>
              <a:t> RNN w </a:t>
            </a:r>
            <a:r>
              <a:rPr lang="en-GB" dirty="0" err="1"/>
              <a:t>analizie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sekwencyjnych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53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9D94-BDD9-CC79-55AE-AB91F18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48CB-EC09-2054-A3DB-F8A24A65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uk.mathworks.com</a:t>
            </a:r>
            <a:r>
              <a:rPr lang="pl-PL" dirty="0"/>
              <a:t>/</a:t>
            </a:r>
            <a:r>
              <a:rPr lang="pl-PL" dirty="0" err="1"/>
              <a:t>help</a:t>
            </a:r>
            <a:r>
              <a:rPr lang="pl-PL" dirty="0"/>
              <a:t>/</a:t>
            </a:r>
            <a:r>
              <a:rPr lang="pl-PL" dirty="0" err="1"/>
              <a:t>deeplearning</a:t>
            </a:r>
            <a:r>
              <a:rPr lang="pl-PL" dirty="0"/>
              <a:t>/</a:t>
            </a:r>
            <a:r>
              <a:rPr lang="pl-PL" dirty="0" err="1"/>
              <a:t>ug</a:t>
            </a:r>
            <a:r>
              <a:rPr lang="pl-PL" dirty="0"/>
              <a:t>/</a:t>
            </a:r>
            <a:r>
              <a:rPr lang="pl-PL" dirty="0" err="1"/>
              <a:t>sequence</a:t>
            </a:r>
            <a:r>
              <a:rPr lang="pl-PL" dirty="0"/>
              <a:t>-to-one-</a:t>
            </a:r>
            <a:r>
              <a:rPr lang="pl-PL" dirty="0" err="1"/>
              <a:t>regression</a:t>
            </a:r>
            <a:r>
              <a:rPr lang="pl-PL" dirty="0"/>
              <a:t>-</a:t>
            </a:r>
            <a:r>
              <a:rPr lang="pl-PL" dirty="0" err="1"/>
              <a:t>using-deep-learning.html</a:t>
            </a:r>
            <a:endParaRPr lang="pl-PL" dirty="0"/>
          </a:p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uk.mathworks.com</a:t>
            </a:r>
            <a:r>
              <a:rPr lang="pl-PL" dirty="0"/>
              <a:t>/</a:t>
            </a:r>
            <a:r>
              <a:rPr lang="pl-PL" dirty="0" err="1"/>
              <a:t>help</a:t>
            </a:r>
            <a:r>
              <a:rPr lang="pl-PL" dirty="0"/>
              <a:t>/</a:t>
            </a:r>
            <a:r>
              <a:rPr lang="pl-PL" dirty="0" err="1"/>
              <a:t>deeplearning</a:t>
            </a:r>
            <a:r>
              <a:rPr lang="pl-PL" dirty="0"/>
              <a:t>/</a:t>
            </a:r>
            <a:r>
              <a:rPr lang="pl-PL" dirty="0" err="1"/>
              <a:t>ug</a:t>
            </a:r>
            <a:r>
              <a:rPr lang="pl-PL" dirty="0"/>
              <a:t>/</a:t>
            </a:r>
            <a:r>
              <a:rPr lang="pl-PL" dirty="0" err="1"/>
              <a:t>time-series-forecasting-using-deep-learning.html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47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393A-66FF-80EB-01A7-8D37B517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9D20-2FEB-ED50-D12D-92E1E11F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wszędzie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8421-BE2C-F4E8-F6AD-62092025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mocy</a:t>
            </a:r>
            <a:r>
              <a:rPr lang="en-GB" dirty="0"/>
              <a:t> </a:t>
            </a:r>
            <a:r>
              <a:rPr lang="en-GB" dirty="0" err="1"/>
              <a:t>obliczeniowej</a:t>
            </a:r>
            <a:r>
              <a:rPr lang="en-GB" dirty="0"/>
              <a:t> (</a:t>
            </a:r>
            <a:r>
              <a:rPr lang="en-GB" dirty="0" err="1"/>
              <a:t>procesory</a:t>
            </a:r>
            <a:r>
              <a:rPr lang="en-GB" dirty="0"/>
              <a:t> GPU/TPU).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Dostępność</a:t>
            </a:r>
            <a:r>
              <a:rPr lang="en-GB" dirty="0"/>
              <a:t> </a:t>
            </a:r>
            <a:r>
              <a:rPr lang="en-GB" dirty="0" err="1"/>
              <a:t>dużych</a:t>
            </a:r>
            <a:r>
              <a:rPr lang="en-GB" dirty="0"/>
              <a:t> </a:t>
            </a:r>
            <a:r>
              <a:rPr lang="en-GB" dirty="0" err="1"/>
              <a:t>zbiorów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(Big Data, IoT).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Postępy</a:t>
            </a:r>
            <a:r>
              <a:rPr lang="en-GB" dirty="0"/>
              <a:t> w </a:t>
            </a:r>
            <a:r>
              <a:rPr lang="en-GB" dirty="0" err="1"/>
              <a:t>algorytmach</a:t>
            </a:r>
            <a:r>
              <a:rPr lang="en-GB" dirty="0"/>
              <a:t>, np. backpropagation (</a:t>
            </a:r>
            <a:r>
              <a:rPr lang="en-GB" dirty="0" err="1"/>
              <a:t>propagacja</a:t>
            </a:r>
            <a:r>
              <a:rPr lang="en-GB" dirty="0"/>
              <a:t> </a:t>
            </a:r>
            <a:r>
              <a:rPr lang="en-GB" dirty="0" err="1"/>
              <a:t>wsteczna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Przełomowe</a:t>
            </a:r>
            <a:r>
              <a:rPr lang="en-GB" dirty="0"/>
              <a:t> </a:t>
            </a:r>
            <a:r>
              <a:rPr lang="en-GB" dirty="0" err="1"/>
              <a:t>wyniki</a:t>
            </a:r>
            <a:r>
              <a:rPr lang="en-GB" dirty="0"/>
              <a:t>: od </a:t>
            </a:r>
            <a:r>
              <a:rPr lang="en-GB" dirty="0" err="1"/>
              <a:t>tłumaczeń</a:t>
            </a:r>
            <a:r>
              <a:rPr lang="en-GB" dirty="0"/>
              <a:t> </a:t>
            </a:r>
            <a:r>
              <a:rPr lang="en-GB" dirty="0" err="1"/>
              <a:t>maszynowych</a:t>
            </a:r>
            <a:r>
              <a:rPr lang="en-GB" dirty="0"/>
              <a:t> po </a:t>
            </a:r>
            <a:r>
              <a:rPr lang="en-GB" dirty="0" err="1"/>
              <a:t>diagnostykę</a:t>
            </a:r>
            <a:r>
              <a:rPr lang="en-GB" dirty="0"/>
              <a:t> </a:t>
            </a:r>
            <a:r>
              <a:rPr lang="en-GB" dirty="0" err="1"/>
              <a:t>medyczną</a:t>
            </a:r>
            <a:r>
              <a:rPr lang="en-GB" dirty="0"/>
              <a:t>.</a:t>
            </a:r>
          </a:p>
        </p:txBody>
      </p:sp>
      <p:pic>
        <p:nvPicPr>
          <p:cNvPr id="3074" name="Picture 2" descr="Prawo Moore'a: definicja - SIbiz.pl - Sztuczna inteligencja w biznesie">
            <a:extLst>
              <a:ext uri="{FF2B5EF4-FFF2-40B4-BE49-F238E27FC236}">
                <a16:creationId xmlns:a16="http://schemas.microsoft.com/office/drawing/2014/main" id="{32FA02B3-B475-2160-1E71-2C6CB9CAF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54" y="1863960"/>
            <a:ext cx="4757546" cy="42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8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BB9EB-F1DC-CD95-6A93-124570045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F66B-29E4-58C7-CBD8-56E50EBF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 </a:t>
            </a:r>
            <a:r>
              <a:rPr lang="en-GB" dirty="0" err="1"/>
              <a:t>perceptrona</a:t>
            </a:r>
            <a:r>
              <a:rPr lang="en-GB" dirty="0"/>
              <a:t> do </a:t>
            </a:r>
            <a:r>
              <a:rPr lang="en-GB" dirty="0" err="1"/>
              <a:t>głębokiego</a:t>
            </a:r>
            <a:r>
              <a:rPr lang="en-GB" dirty="0"/>
              <a:t> </a:t>
            </a:r>
            <a:r>
              <a:rPr lang="en-GB" dirty="0" err="1"/>
              <a:t>uczenia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9E3AB-6A70-9F26-A373-262C753B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2987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1958</a:t>
            </a:r>
            <a:r>
              <a:rPr lang="en-GB" dirty="0"/>
              <a:t>: Perceptron (Frank Rosenblatt) – </a:t>
            </a:r>
            <a:r>
              <a:rPr lang="en-GB" dirty="0" err="1"/>
              <a:t>pierwszy</a:t>
            </a:r>
            <a:r>
              <a:rPr lang="en-GB" dirty="0"/>
              <a:t> model </a:t>
            </a:r>
            <a:r>
              <a:rPr lang="en-GB" dirty="0" err="1"/>
              <a:t>sztucznego</a:t>
            </a:r>
            <a:r>
              <a:rPr lang="en-GB" dirty="0"/>
              <a:t> </a:t>
            </a:r>
            <a:r>
              <a:rPr lang="en-GB" dirty="0" err="1"/>
              <a:t>neuronu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Lata 80.</a:t>
            </a:r>
            <a:r>
              <a:rPr lang="en-GB" dirty="0"/>
              <a:t>: Backpropagation – </a:t>
            </a:r>
            <a:r>
              <a:rPr lang="en-GB" dirty="0" err="1"/>
              <a:t>kluczowy</a:t>
            </a:r>
            <a:r>
              <a:rPr lang="en-GB" dirty="0"/>
              <a:t> </a:t>
            </a:r>
            <a:r>
              <a:rPr lang="en-GB" dirty="0" err="1"/>
              <a:t>algorytm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2010+</a:t>
            </a:r>
            <a:r>
              <a:rPr lang="en-GB" dirty="0"/>
              <a:t>: </a:t>
            </a: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głębokiego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nowym</a:t>
            </a:r>
            <a:r>
              <a:rPr lang="en-GB" dirty="0"/>
              <a:t> </a:t>
            </a:r>
            <a:r>
              <a:rPr lang="en-GB" dirty="0" err="1"/>
              <a:t>technologiom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Obecnie</a:t>
            </a:r>
            <a:r>
              <a:rPr lang="en-GB" dirty="0"/>
              <a:t>: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neuronowe</a:t>
            </a:r>
            <a:r>
              <a:rPr lang="en-GB" dirty="0"/>
              <a:t> w </a:t>
            </a:r>
            <a:r>
              <a:rPr lang="en-GB" dirty="0" err="1"/>
              <a:t>każdym</a:t>
            </a:r>
            <a:r>
              <a:rPr lang="en-GB" dirty="0"/>
              <a:t> </a:t>
            </a:r>
            <a:r>
              <a:rPr lang="en-GB" dirty="0" err="1"/>
              <a:t>obszarze</a:t>
            </a:r>
            <a:r>
              <a:rPr lang="en-GB" dirty="0"/>
              <a:t>, od </a:t>
            </a:r>
            <a:r>
              <a:rPr lang="en-GB" dirty="0" err="1"/>
              <a:t>rozpoznawania</a:t>
            </a:r>
            <a:r>
              <a:rPr lang="en-GB" dirty="0"/>
              <a:t> </a:t>
            </a:r>
            <a:r>
              <a:rPr lang="en-GB" dirty="0" err="1"/>
              <a:t>obrazów</a:t>
            </a:r>
            <a:r>
              <a:rPr lang="en-GB" dirty="0"/>
              <a:t> po </a:t>
            </a:r>
            <a:r>
              <a:rPr lang="en-GB" dirty="0" err="1"/>
              <a:t>gry</a:t>
            </a:r>
            <a:r>
              <a:rPr lang="en-GB" dirty="0"/>
              <a:t> </a:t>
            </a:r>
            <a:r>
              <a:rPr lang="en-GB" dirty="0" err="1"/>
              <a:t>komputerowe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4100" name="Picture 4" descr="Decoding the Perceptron: Foundation of Neural Networks – SiliconLotus">
            <a:extLst>
              <a:ext uri="{FF2B5EF4-FFF2-40B4-BE49-F238E27FC236}">
                <a16:creationId xmlns:a16="http://schemas.microsoft.com/office/drawing/2014/main" id="{88C98A4D-0E05-4313-0EB0-E9DE8371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525" y="1304568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zym jest i jak się uczy sztuczna sieć neuronowa? - Mirosław Mamczur">
            <a:extLst>
              <a:ext uri="{FF2B5EF4-FFF2-40B4-BE49-F238E27FC236}">
                <a16:creationId xmlns:a16="http://schemas.microsoft.com/office/drawing/2014/main" id="{482EF983-14FF-C59A-22A4-746AD466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1" y="4640592"/>
            <a:ext cx="4089009" cy="20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3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E3CB-21B1-0A7C-BC9E-C9F8D6A0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5CD0-2238-4346-86C2-6F7558CA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Podstawy działania sieci neuronowych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7FC0B-70BC-B6F5-CE3D-E75BA26D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Sieć</a:t>
            </a:r>
            <a:r>
              <a:rPr lang="en-GB" dirty="0"/>
              <a:t> </a:t>
            </a:r>
            <a:r>
              <a:rPr lang="en-GB" dirty="0" err="1"/>
              <a:t>składa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z: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Wejść</a:t>
            </a:r>
            <a:r>
              <a:rPr lang="en-GB" dirty="0"/>
              <a:t> (input) –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wejściowe</a:t>
            </a:r>
            <a:r>
              <a:rPr lang="en-GB" dirty="0"/>
              <a:t>, np. </a:t>
            </a:r>
            <a:r>
              <a:rPr lang="en-GB" dirty="0" err="1"/>
              <a:t>obraz</a:t>
            </a:r>
            <a:r>
              <a:rPr lang="en-GB" dirty="0"/>
              <a:t>, </a:t>
            </a:r>
            <a:r>
              <a:rPr lang="en-GB" dirty="0" err="1"/>
              <a:t>tekst</a:t>
            </a:r>
            <a:r>
              <a:rPr lang="en-GB" dirty="0"/>
              <a:t>, </a:t>
            </a:r>
            <a:r>
              <a:rPr lang="en-GB" dirty="0" err="1"/>
              <a:t>liczby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Warstw</a:t>
            </a:r>
            <a:r>
              <a:rPr lang="en-GB" dirty="0"/>
              <a:t> </a:t>
            </a:r>
            <a:r>
              <a:rPr lang="en-GB" dirty="0" err="1"/>
              <a:t>neuronów</a:t>
            </a:r>
            <a:r>
              <a:rPr lang="en-GB" dirty="0"/>
              <a:t> (</a:t>
            </a:r>
            <a:r>
              <a:rPr lang="en-GB" dirty="0" err="1"/>
              <a:t>ukrytych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wyjściowych</a:t>
            </a:r>
            <a:r>
              <a:rPr lang="en-GB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/>
              <a:t>Połączeń</a:t>
            </a:r>
            <a:r>
              <a:rPr lang="en-GB" dirty="0"/>
              <a:t> (z </a:t>
            </a:r>
            <a:r>
              <a:rPr lang="en-GB" dirty="0" err="1"/>
              <a:t>wagami</a:t>
            </a:r>
            <a:r>
              <a:rPr lang="en-GB" dirty="0"/>
              <a:t>) </a:t>
            </a:r>
            <a:r>
              <a:rPr lang="en-GB" dirty="0" err="1"/>
              <a:t>między</a:t>
            </a:r>
            <a:r>
              <a:rPr lang="en-GB" dirty="0"/>
              <a:t> </a:t>
            </a:r>
            <a:r>
              <a:rPr lang="en-GB" dirty="0" err="1"/>
              <a:t>neuronami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Dane </a:t>
            </a:r>
            <a:r>
              <a:rPr lang="en-GB" dirty="0" err="1"/>
              <a:t>przepływają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sieć</a:t>
            </a:r>
            <a:r>
              <a:rPr lang="en-GB" dirty="0"/>
              <a:t> </a:t>
            </a:r>
            <a:r>
              <a:rPr lang="en-GB" dirty="0" err="1"/>
              <a:t>warstwami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Neurony</a:t>
            </a:r>
            <a:r>
              <a:rPr lang="en-GB" dirty="0"/>
              <a:t> </a:t>
            </a:r>
            <a:r>
              <a:rPr lang="en-GB" dirty="0" err="1"/>
              <a:t>aktywują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zależności</a:t>
            </a:r>
            <a:r>
              <a:rPr lang="en-GB" dirty="0"/>
              <a:t> od </a:t>
            </a:r>
            <a:r>
              <a:rPr lang="en-GB" dirty="0" err="1"/>
              <a:t>wartości</a:t>
            </a:r>
            <a:r>
              <a:rPr lang="en-GB" dirty="0"/>
              <a:t> </a:t>
            </a:r>
            <a:r>
              <a:rPr lang="en-GB" dirty="0" err="1"/>
              <a:t>sygnału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wag.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F62B460-503A-9A17-C060-2F6129D2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50" y="1690688"/>
            <a:ext cx="4196485" cy="44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4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F316-B84A-D3D2-AA36-F88C7B46A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4EAA-5F05-FF0E-D914-A3974AB0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neurony podejmują decyzje?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1088-E4F0-54F9-9762-9062CF191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8573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Każde</a:t>
            </a:r>
            <a:r>
              <a:rPr lang="en-GB" dirty="0"/>
              <a:t> </a:t>
            </a:r>
            <a:r>
              <a:rPr lang="en-GB" dirty="0" err="1"/>
              <a:t>połączenie</a:t>
            </a:r>
            <a:r>
              <a:rPr lang="en-GB" dirty="0"/>
              <a:t> ma </a:t>
            </a:r>
            <a:r>
              <a:rPr lang="en-GB" dirty="0" err="1"/>
              <a:t>wagę</a:t>
            </a:r>
            <a:r>
              <a:rPr lang="en-GB" dirty="0"/>
              <a:t>, </a:t>
            </a:r>
            <a:r>
              <a:rPr lang="en-GB" dirty="0" err="1"/>
              <a:t>która</a:t>
            </a:r>
            <a:r>
              <a:rPr lang="en-GB" dirty="0"/>
              <a:t> </a:t>
            </a:r>
            <a:r>
              <a:rPr lang="en-GB" dirty="0" err="1"/>
              <a:t>określa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„</a:t>
            </a:r>
            <a:r>
              <a:rPr lang="en-GB" dirty="0" err="1"/>
              <a:t>znaczenie</a:t>
            </a:r>
            <a:r>
              <a:rPr lang="en-GB" dirty="0"/>
              <a:t>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Aktywacja</a:t>
            </a:r>
            <a:r>
              <a:rPr lang="en-GB" dirty="0"/>
              <a:t> </a:t>
            </a:r>
            <a:r>
              <a:rPr lang="en-GB" dirty="0" err="1"/>
              <a:t>neuronu</a:t>
            </a:r>
            <a:r>
              <a:rPr lang="en-GB" dirty="0"/>
              <a:t> = </a:t>
            </a:r>
            <a:r>
              <a:rPr lang="en-GB" dirty="0" err="1"/>
              <a:t>suma</a:t>
            </a:r>
            <a:r>
              <a:rPr lang="en-GB" dirty="0"/>
              <a:t> </a:t>
            </a:r>
            <a:r>
              <a:rPr lang="en-GB" dirty="0" err="1"/>
              <a:t>ważona</a:t>
            </a:r>
            <a:r>
              <a:rPr lang="en-GB" dirty="0"/>
              <a:t> </a:t>
            </a:r>
            <a:r>
              <a:rPr lang="en-GB" dirty="0" err="1"/>
              <a:t>wejść</a:t>
            </a:r>
            <a:r>
              <a:rPr lang="en-GB" dirty="0"/>
              <a:t> </a:t>
            </a:r>
            <a:r>
              <a:rPr lang="en-GB" dirty="0" err="1"/>
              <a:t>przepuszczona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funkcję</a:t>
            </a:r>
            <a:r>
              <a:rPr lang="en-GB" dirty="0"/>
              <a:t> </a:t>
            </a:r>
            <a:r>
              <a:rPr lang="en-GB" dirty="0" err="1"/>
              <a:t>aktywacji</a:t>
            </a:r>
            <a:r>
              <a:rPr lang="en-GB" dirty="0"/>
              <a:t> (np. </a:t>
            </a:r>
            <a:r>
              <a:rPr lang="en-GB" dirty="0" err="1"/>
              <a:t>ReLU</a:t>
            </a:r>
            <a:r>
              <a:rPr lang="en-GB" dirty="0"/>
              <a:t>, sigmoid).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Funkcje</a:t>
            </a:r>
            <a:r>
              <a:rPr lang="en-GB" dirty="0"/>
              <a:t> </a:t>
            </a:r>
            <a:r>
              <a:rPr lang="en-GB" dirty="0" err="1"/>
              <a:t>aktywacji</a:t>
            </a:r>
            <a:r>
              <a:rPr lang="en-GB" dirty="0"/>
              <a:t> </a:t>
            </a:r>
            <a:r>
              <a:rPr lang="en-GB" dirty="0" err="1"/>
              <a:t>wprowadzają</a:t>
            </a:r>
            <a:r>
              <a:rPr lang="en-GB" dirty="0"/>
              <a:t> </a:t>
            </a:r>
            <a:r>
              <a:rPr lang="en-GB" dirty="0" err="1"/>
              <a:t>nieliniowość</a:t>
            </a:r>
            <a:r>
              <a:rPr lang="en-GB" dirty="0"/>
              <a:t>, co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uczyć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złożonych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.</a:t>
            </a:r>
          </a:p>
        </p:txBody>
      </p:sp>
      <p:pic>
        <p:nvPicPr>
          <p:cNvPr id="6146" name="Picture 2" descr="Przykładowa sieć neuronowa MLP w Tensorflow - Mirosław Mamczur">
            <a:extLst>
              <a:ext uri="{FF2B5EF4-FFF2-40B4-BE49-F238E27FC236}">
                <a16:creationId xmlns:a16="http://schemas.microsoft.com/office/drawing/2014/main" id="{10812907-A4F4-EA8D-1495-69E5FC1A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73" y="2291783"/>
            <a:ext cx="6764405" cy="317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33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87E3-4CA8-3787-D820-2431232D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2F3D-0EBE-9E8B-4D61-F09C96C8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uczenia sieci neuronowej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173D-962E-3095-49CF-651EAC5C8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0037" cy="4351338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GB" dirty="0" err="1"/>
              <a:t>Celem</a:t>
            </a:r>
            <a:r>
              <a:rPr lang="en-GB" dirty="0"/>
              <a:t> jest </a:t>
            </a:r>
            <a:r>
              <a:rPr lang="en-GB" dirty="0" err="1"/>
              <a:t>minimalizacja</a:t>
            </a:r>
            <a:r>
              <a:rPr lang="en-GB" dirty="0"/>
              <a:t> </a:t>
            </a:r>
            <a:r>
              <a:rPr lang="en-GB" dirty="0" err="1"/>
              <a:t>błędu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(</a:t>
            </a:r>
            <a:r>
              <a:rPr lang="en-GB" dirty="0" err="1"/>
              <a:t>funkcja</a:t>
            </a:r>
            <a:r>
              <a:rPr lang="en-GB" dirty="0"/>
              <a:t> </a:t>
            </a:r>
            <a:r>
              <a:rPr lang="en-GB" dirty="0" err="1"/>
              <a:t>kosztu</a:t>
            </a:r>
            <a:r>
              <a:rPr lang="en-GB" dirty="0"/>
              <a:t>).</a:t>
            </a:r>
          </a:p>
          <a:p>
            <a:pPr marL="285750" indent="-285750"/>
            <a:r>
              <a:rPr lang="en-GB" b="1" dirty="0" err="1"/>
              <a:t>Kluczowy</a:t>
            </a:r>
            <a:r>
              <a:rPr lang="en-GB" b="1" dirty="0"/>
              <a:t> </a:t>
            </a:r>
            <a:r>
              <a:rPr lang="en-GB" b="1" dirty="0" err="1"/>
              <a:t>proces</a:t>
            </a:r>
            <a:r>
              <a:rPr lang="en-GB" b="1" dirty="0"/>
              <a:t>:</a:t>
            </a:r>
            <a:endParaRPr lang="en-GB" dirty="0"/>
          </a:p>
          <a:p>
            <a:pPr lvl="1"/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wyniku</a:t>
            </a:r>
            <a:r>
              <a:rPr lang="en-GB" dirty="0"/>
              <a:t> (forward pass).</a:t>
            </a:r>
          </a:p>
          <a:p>
            <a:pPr lvl="1"/>
            <a:r>
              <a:rPr lang="en-GB" dirty="0" err="1"/>
              <a:t>Porównanie</a:t>
            </a:r>
            <a:r>
              <a:rPr lang="en-GB" dirty="0"/>
              <a:t> z </a:t>
            </a:r>
            <a:r>
              <a:rPr lang="en-GB" dirty="0" err="1"/>
              <a:t>rzeczywistą</a:t>
            </a:r>
            <a:r>
              <a:rPr lang="en-GB" dirty="0"/>
              <a:t> </a:t>
            </a:r>
            <a:r>
              <a:rPr lang="en-GB" dirty="0" err="1"/>
              <a:t>wartością</a:t>
            </a:r>
            <a:r>
              <a:rPr lang="en-GB" dirty="0"/>
              <a:t> (</a:t>
            </a:r>
            <a:r>
              <a:rPr lang="en-GB" dirty="0" err="1"/>
              <a:t>obliczanie</a:t>
            </a:r>
            <a:r>
              <a:rPr lang="en-GB" dirty="0"/>
              <a:t> </a:t>
            </a:r>
            <a:r>
              <a:rPr lang="en-GB" dirty="0" err="1"/>
              <a:t>błędu</a:t>
            </a:r>
            <a:r>
              <a:rPr lang="en-GB" dirty="0"/>
              <a:t>).</a:t>
            </a:r>
          </a:p>
          <a:p>
            <a:pPr lvl="1"/>
            <a:r>
              <a:rPr lang="en-GB" dirty="0" err="1"/>
              <a:t>Aktualizacja</a:t>
            </a:r>
            <a:r>
              <a:rPr lang="en-GB" dirty="0"/>
              <a:t> wag (backpropagation) w </a:t>
            </a:r>
            <a:r>
              <a:rPr lang="en-GB" dirty="0" err="1"/>
              <a:t>celu</a:t>
            </a:r>
            <a:r>
              <a:rPr lang="en-GB" dirty="0"/>
              <a:t> </a:t>
            </a:r>
            <a:r>
              <a:rPr lang="en-GB" dirty="0" err="1"/>
              <a:t>zmniejszenia</a:t>
            </a:r>
            <a:r>
              <a:rPr lang="en-GB" dirty="0"/>
              <a:t> </a:t>
            </a:r>
            <a:r>
              <a:rPr lang="en-GB" dirty="0" err="1"/>
              <a:t>błędu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Używane</a:t>
            </a:r>
            <a:r>
              <a:rPr lang="en-GB" dirty="0"/>
              <a:t> </a:t>
            </a:r>
            <a:r>
              <a:rPr lang="en-GB" dirty="0" err="1"/>
              <a:t>algorytmy</a:t>
            </a:r>
            <a:r>
              <a:rPr lang="en-GB" dirty="0"/>
              <a:t> </a:t>
            </a:r>
            <a:r>
              <a:rPr lang="en-GB" dirty="0" err="1"/>
              <a:t>optymalizacji</a:t>
            </a:r>
            <a:r>
              <a:rPr lang="en-GB" dirty="0"/>
              <a:t>, np. gradient </a:t>
            </a:r>
            <a:r>
              <a:rPr lang="en-GB" dirty="0" err="1"/>
              <a:t>prosty</a:t>
            </a:r>
            <a:r>
              <a:rPr lang="en-GB" dirty="0"/>
              <a:t> (SGD).</a:t>
            </a:r>
          </a:p>
        </p:txBody>
      </p:sp>
      <p:pic>
        <p:nvPicPr>
          <p:cNvPr id="7170" name="Picture 2" descr="Backpropagation in Neural Network - GeeksforGeeks">
            <a:extLst>
              <a:ext uri="{FF2B5EF4-FFF2-40B4-BE49-F238E27FC236}">
                <a16:creationId xmlns:a16="http://schemas.microsoft.com/office/drawing/2014/main" id="{4B0E2385-B8E8-5122-9E7B-962D0CD6F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08" y="1825625"/>
            <a:ext cx="6347894" cy="405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5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4BAED-F2E2-B26B-6B79-D4EE5296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D597-7D65-E2BB-3172-F9988825D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sieci neuronowe uczą się patrzeć?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BC47-BC44-19D2-4772-173657949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167" cy="4351338"/>
          </a:xfrm>
        </p:spPr>
        <p:txBody>
          <a:bodyPr>
            <a:normAutofit fontScale="92500" lnSpcReduction="10000"/>
          </a:bodyPr>
          <a:lstStyle/>
          <a:p>
            <a:pPr marL="285750" indent="-285750"/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widzą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:</a:t>
            </a:r>
          </a:p>
          <a:p>
            <a:pPr lvl="1"/>
            <a:r>
              <a:rPr lang="en-GB" dirty="0" err="1"/>
              <a:t>Proste</a:t>
            </a:r>
            <a:r>
              <a:rPr lang="en-GB" dirty="0"/>
              <a:t> </a:t>
            </a:r>
            <a:r>
              <a:rPr lang="en-GB" dirty="0" err="1"/>
              <a:t>kształty</a:t>
            </a:r>
            <a:r>
              <a:rPr lang="en-GB" dirty="0"/>
              <a:t> (w </a:t>
            </a:r>
            <a:r>
              <a:rPr lang="en-GB" dirty="0" err="1"/>
              <a:t>pierwszych</a:t>
            </a:r>
            <a:r>
              <a:rPr lang="en-GB" dirty="0"/>
              <a:t> </a:t>
            </a:r>
            <a:r>
              <a:rPr lang="en-GB" dirty="0" err="1"/>
              <a:t>warstwach</a:t>
            </a:r>
            <a:r>
              <a:rPr lang="en-GB" dirty="0"/>
              <a:t>).</a:t>
            </a:r>
          </a:p>
          <a:p>
            <a:pPr lvl="1"/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struktury</a:t>
            </a:r>
            <a:r>
              <a:rPr lang="en-GB" dirty="0"/>
              <a:t> (w </a:t>
            </a:r>
            <a:r>
              <a:rPr lang="en-GB" dirty="0" err="1"/>
              <a:t>głębszych</a:t>
            </a:r>
            <a:r>
              <a:rPr lang="en-GB" dirty="0"/>
              <a:t> </a:t>
            </a:r>
            <a:r>
              <a:rPr lang="en-GB" dirty="0" err="1"/>
              <a:t>warstwach</a:t>
            </a:r>
            <a:r>
              <a:rPr lang="en-GB" dirty="0"/>
              <a:t>).</a:t>
            </a:r>
          </a:p>
          <a:p>
            <a:pPr marL="285750" indent="-285750"/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obrazu</a:t>
            </a:r>
            <a:r>
              <a:rPr lang="en-GB" dirty="0"/>
              <a:t> – od </a:t>
            </a:r>
            <a:r>
              <a:rPr lang="en-GB" dirty="0" err="1"/>
              <a:t>krawędzi</a:t>
            </a:r>
            <a:r>
              <a:rPr lang="en-GB" dirty="0"/>
              <a:t>,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tekstury</a:t>
            </a:r>
            <a:r>
              <a:rPr lang="en-GB" dirty="0"/>
              <a:t>, po </a:t>
            </a:r>
            <a:r>
              <a:rPr lang="en-GB" dirty="0" err="1"/>
              <a:t>obiekty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 err="1"/>
              <a:t>Podobieństwo</a:t>
            </a:r>
            <a:r>
              <a:rPr lang="en-GB" dirty="0"/>
              <a:t> do </a:t>
            </a:r>
            <a:r>
              <a:rPr lang="en-GB" dirty="0" err="1"/>
              <a:t>ludzkiego</a:t>
            </a:r>
            <a:r>
              <a:rPr lang="en-GB" dirty="0"/>
              <a:t> </a:t>
            </a:r>
            <a:r>
              <a:rPr lang="en-GB" dirty="0" err="1"/>
              <a:t>mózgu</a:t>
            </a:r>
            <a:r>
              <a:rPr lang="en-GB" dirty="0"/>
              <a:t>: </a:t>
            </a: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znajomych</a:t>
            </a:r>
            <a:r>
              <a:rPr lang="en-GB" dirty="0"/>
              <a:t> </a:t>
            </a:r>
            <a:r>
              <a:rPr lang="en-GB" dirty="0" err="1"/>
              <a:t>twarzy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DD3A15E-20BB-364A-22B4-0BDEEFC19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257" y="2080008"/>
            <a:ext cx="6531211" cy="365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78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</TotalTime>
  <Words>1629</Words>
  <Application>Microsoft Macintosh PowerPoint</Application>
  <PresentationFormat>Widescreen</PresentationFormat>
  <Paragraphs>174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Aptos</vt:lpstr>
      <vt:lpstr>Aptos Display</vt:lpstr>
      <vt:lpstr>Arial</vt:lpstr>
      <vt:lpstr>Office Theme</vt:lpstr>
      <vt:lpstr>Neural Networks</vt:lpstr>
      <vt:lpstr>Czym są sieci neuronowe?</vt:lpstr>
      <vt:lpstr>Porównanie do mózgu</vt:lpstr>
      <vt:lpstr>Dlaczego sieci neuronowe są teraz wszędzie?</vt:lpstr>
      <vt:lpstr>Od perceptrona do głębokiego uczenia</vt:lpstr>
      <vt:lpstr>Podstawy działania sieci neuronowych</vt:lpstr>
      <vt:lpstr>Jak neurony podejmują decyzje?</vt:lpstr>
      <vt:lpstr>Proces uczenia sieci neuronowej</vt:lpstr>
      <vt:lpstr>Jak sieci neuronowe uczą się patrzeć?</vt:lpstr>
      <vt:lpstr>Głębokie uczenie – klucz do sukcesu AI</vt:lpstr>
      <vt:lpstr>Co daje głębokość?</vt:lpstr>
      <vt:lpstr>Co pozwala na głębokie uczenie?</vt:lpstr>
      <vt:lpstr>Przełomy w AI dzięki głębokiemu uczeniu</vt:lpstr>
      <vt:lpstr>Konwolucyjne sieci neuronowe (CNN)</vt:lpstr>
      <vt:lpstr>Mechanizm działania warstw konwolucyjnych</vt:lpstr>
      <vt:lpstr>Struktura konwolucyjnej sieci neuronowej</vt:lpstr>
      <vt:lpstr>Praktyczne zastosowania CNN</vt:lpstr>
      <vt:lpstr>Rekurencyjne sieci neuronowe (RNN)</vt:lpstr>
      <vt:lpstr>Mechanizm działania RNN</vt:lpstr>
      <vt:lpstr>Wybrane wyzwania i rozwiązania</vt:lpstr>
      <vt:lpstr>Praktyczne zastosowania RNN</vt:lpstr>
      <vt:lpstr>Gdzie wykorzystuje się sieci neuronowe?</vt:lpstr>
      <vt:lpstr>Sieci neuronowe w przemyśle gazowym</vt:lpstr>
      <vt:lpstr>Sieci neuronowe wokół nas</vt:lpstr>
      <vt:lpstr>Co nas czeka w przyszłości?</vt:lpstr>
      <vt:lpstr>Ograniczenia techniczne</vt:lpstr>
      <vt:lpstr>Dane - kluczowe, ale problematyczne</vt:lpstr>
      <vt:lpstr>Czy rozumiemy sieci neuronowe?</vt:lpstr>
      <vt:lpstr>Etyczne wyzwania i przyszłość</vt:lpstr>
      <vt:lpstr>Podsumowanie</vt:lpstr>
      <vt:lpstr>Pytania utrwalające</vt:lpstr>
      <vt:lpstr>Zadania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Łukasz Kozarski</dc:creator>
  <cp:lastModifiedBy>Łukasz Kozarski</cp:lastModifiedBy>
  <cp:revision>13</cp:revision>
  <dcterms:created xsi:type="dcterms:W3CDTF">2024-12-12T18:29:26Z</dcterms:created>
  <dcterms:modified xsi:type="dcterms:W3CDTF">2024-12-19T13:43:06Z</dcterms:modified>
</cp:coreProperties>
</file>